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7" r:id="rId2"/>
    <p:sldId id="265" r:id="rId3"/>
    <p:sldId id="266" r:id="rId4"/>
    <p:sldId id="271" r:id="rId5"/>
    <p:sldId id="270" r:id="rId6"/>
    <p:sldId id="268" r:id="rId7"/>
    <p:sldId id="276" r:id="rId8"/>
    <p:sldId id="258" r:id="rId9"/>
    <p:sldId id="267" r:id="rId10"/>
    <p:sldId id="259" r:id="rId11"/>
    <p:sldId id="257" r:id="rId12"/>
    <p:sldId id="264" r:id="rId13"/>
    <p:sldId id="269" r:id="rId14"/>
    <p:sldId id="275" r:id="rId15"/>
    <p:sldId id="274" r:id="rId16"/>
    <p:sldId id="272" r:id="rId17"/>
    <p:sldId id="261" r:id="rId18"/>
    <p:sldId id="263" r:id="rId19"/>
    <p:sldId id="2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A0000"/>
    <a:srgbClr val="8B0000"/>
    <a:srgbClr val="66CCFF"/>
    <a:srgbClr val="3399FF"/>
    <a:srgbClr val="99CCFF"/>
    <a:srgbClr val="F4F0F6"/>
    <a:srgbClr val="74E5FC"/>
    <a:srgbClr val="9DEDFD"/>
    <a:srgbClr val="ACD0E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8" d="100"/>
          <a:sy n="118" d="100"/>
        </p:scale>
        <p:origin x="124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CC38AD-2660-4EB9-A434-E0137106DCB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BDDB6-6BF4-48F9-86C0-8B7F5A27B8A6}" type="slidenum">
              <a:rPr lang="en-US" smtClean="0"/>
              <a:pPr/>
              <a:t>‹#›</a:t>
            </a:fld>
            <a:endParaRPr lang="en-US"/>
          </a:p>
        </p:txBody>
      </p:sp>
    </p:spTree>
    <p:extLst>
      <p:ext uri="{BB962C8B-B14F-4D97-AF65-F5344CB8AC3E}">
        <p14:creationId xmlns:p14="http://schemas.microsoft.com/office/powerpoint/2010/main" val="417849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C38AD-2660-4EB9-A434-E0137106DCB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BDDB6-6BF4-48F9-86C0-8B7F5A27B8A6}" type="slidenum">
              <a:rPr lang="en-US" smtClean="0"/>
              <a:pPr/>
              <a:t>‹#›</a:t>
            </a:fld>
            <a:endParaRPr lang="en-US"/>
          </a:p>
        </p:txBody>
      </p:sp>
    </p:spTree>
    <p:extLst>
      <p:ext uri="{BB962C8B-B14F-4D97-AF65-F5344CB8AC3E}">
        <p14:creationId xmlns:p14="http://schemas.microsoft.com/office/powerpoint/2010/main" val="42727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C38AD-2660-4EB9-A434-E0137106DCB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BDDB6-6BF4-48F9-86C0-8B7F5A27B8A6}" type="slidenum">
              <a:rPr lang="en-US" smtClean="0"/>
              <a:pPr/>
              <a:t>‹#›</a:t>
            </a:fld>
            <a:endParaRPr lang="en-US"/>
          </a:p>
        </p:txBody>
      </p:sp>
    </p:spTree>
    <p:extLst>
      <p:ext uri="{BB962C8B-B14F-4D97-AF65-F5344CB8AC3E}">
        <p14:creationId xmlns:p14="http://schemas.microsoft.com/office/powerpoint/2010/main" val="140852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C38AD-2660-4EB9-A434-E0137106DCB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BDDB6-6BF4-48F9-86C0-8B7F5A27B8A6}" type="slidenum">
              <a:rPr lang="en-US" smtClean="0"/>
              <a:pPr/>
              <a:t>‹#›</a:t>
            </a:fld>
            <a:endParaRPr lang="en-US"/>
          </a:p>
        </p:txBody>
      </p:sp>
    </p:spTree>
    <p:extLst>
      <p:ext uri="{BB962C8B-B14F-4D97-AF65-F5344CB8AC3E}">
        <p14:creationId xmlns:p14="http://schemas.microsoft.com/office/powerpoint/2010/main" val="258426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CC38AD-2660-4EB9-A434-E0137106DCB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BDDB6-6BF4-48F9-86C0-8B7F5A27B8A6}" type="slidenum">
              <a:rPr lang="en-US" smtClean="0"/>
              <a:pPr/>
              <a:t>‹#›</a:t>
            </a:fld>
            <a:endParaRPr lang="en-US"/>
          </a:p>
        </p:txBody>
      </p:sp>
    </p:spTree>
    <p:extLst>
      <p:ext uri="{BB962C8B-B14F-4D97-AF65-F5344CB8AC3E}">
        <p14:creationId xmlns:p14="http://schemas.microsoft.com/office/powerpoint/2010/main" val="65943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CC38AD-2660-4EB9-A434-E0137106DCB7}"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BDDB6-6BF4-48F9-86C0-8B7F5A27B8A6}" type="slidenum">
              <a:rPr lang="en-US" smtClean="0"/>
              <a:pPr/>
              <a:t>‹#›</a:t>
            </a:fld>
            <a:endParaRPr lang="en-US"/>
          </a:p>
        </p:txBody>
      </p:sp>
    </p:spTree>
    <p:extLst>
      <p:ext uri="{BB962C8B-B14F-4D97-AF65-F5344CB8AC3E}">
        <p14:creationId xmlns:p14="http://schemas.microsoft.com/office/powerpoint/2010/main" val="199906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CC38AD-2660-4EB9-A434-E0137106DCB7}" type="datetimeFigureOut">
              <a:rPr lang="en-US" smtClean="0"/>
              <a:pPr/>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BDDB6-6BF4-48F9-86C0-8B7F5A27B8A6}" type="slidenum">
              <a:rPr lang="en-US" smtClean="0"/>
              <a:pPr/>
              <a:t>‹#›</a:t>
            </a:fld>
            <a:endParaRPr lang="en-US"/>
          </a:p>
        </p:txBody>
      </p:sp>
    </p:spTree>
    <p:extLst>
      <p:ext uri="{BB962C8B-B14F-4D97-AF65-F5344CB8AC3E}">
        <p14:creationId xmlns:p14="http://schemas.microsoft.com/office/powerpoint/2010/main" val="277576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CC38AD-2660-4EB9-A434-E0137106DCB7}" type="datetimeFigureOut">
              <a:rPr lang="en-US" smtClean="0"/>
              <a:pPr/>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BDDB6-6BF4-48F9-86C0-8B7F5A27B8A6}" type="slidenum">
              <a:rPr lang="en-US" smtClean="0"/>
              <a:pPr/>
              <a:t>‹#›</a:t>
            </a:fld>
            <a:endParaRPr lang="en-US"/>
          </a:p>
        </p:txBody>
      </p:sp>
    </p:spTree>
    <p:extLst>
      <p:ext uri="{BB962C8B-B14F-4D97-AF65-F5344CB8AC3E}">
        <p14:creationId xmlns:p14="http://schemas.microsoft.com/office/powerpoint/2010/main" val="122582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C38AD-2660-4EB9-A434-E0137106DCB7}" type="datetimeFigureOut">
              <a:rPr lang="en-US" smtClean="0"/>
              <a:pPr/>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BDDB6-6BF4-48F9-86C0-8B7F5A27B8A6}" type="slidenum">
              <a:rPr lang="en-US" smtClean="0"/>
              <a:pPr/>
              <a:t>‹#›</a:t>
            </a:fld>
            <a:endParaRPr lang="en-US"/>
          </a:p>
        </p:txBody>
      </p:sp>
    </p:spTree>
    <p:extLst>
      <p:ext uri="{BB962C8B-B14F-4D97-AF65-F5344CB8AC3E}">
        <p14:creationId xmlns:p14="http://schemas.microsoft.com/office/powerpoint/2010/main" val="263989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CC38AD-2660-4EB9-A434-E0137106DCB7}"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BDDB6-6BF4-48F9-86C0-8B7F5A27B8A6}" type="slidenum">
              <a:rPr lang="en-US" smtClean="0"/>
              <a:pPr/>
              <a:t>‹#›</a:t>
            </a:fld>
            <a:endParaRPr lang="en-US"/>
          </a:p>
        </p:txBody>
      </p:sp>
    </p:spTree>
    <p:extLst>
      <p:ext uri="{BB962C8B-B14F-4D97-AF65-F5344CB8AC3E}">
        <p14:creationId xmlns:p14="http://schemas.microsoft.com/office/powerpoint/2010/main" val="411670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CC38AD-2660-4EB9-A434-E0137106DCB7}"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BDDB6-6BF4-48F9-86C0-8B7F5A27B8A6}" type="slidenum">
              <a:rPr lang="en-US" smtClean="0"/>
              <a:pPr/>
              <a:t>‹#›</a:t>
            </a:fld>
            <a:endParaRPr lang="en-US"/>
          </a:p>
        </p:txBody>
      </p:sp>
    </p:spTree>
    <p:extLst>
      <p:ext uri="{BB962C8B-B14F-4D97-AF65-F5344CB8AC3E}">
        <p14:creationId xmlns:p14="http://schemas.microsoft.com/office/powerpoint/2010/main" val="268000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C38AD-2660-4EB9-A434-E0137106DCB7}" type="datetimeFigureOut">
              <a:rPr lang="en-US" smtClean="0"/>
              <a:pPr/>
              <a:t>5/30/2017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BDDB6-6BF4-48F9-86C0-8B7F5A27B8A6}" type="slidenum">
              <a:rPr lang="en-US" smtClean="0"/>
              <a:pPr/>
              <a:t>‹#›</a:t>
            </a:fld>
            <a:endParaRPr lang="en-US"/>
          </a:p>
        </p:txBody>
      </p:sp>
    </p:spTree>
    <p:extLst>
      <p:ext uri="{BB962C8B-B14F-4D97-AF65-F5344CB8AC3E}">
        <p14:creationId xmlns:p14="http://schemas.microsoft.com/office/powerpoint/2010/main" val="26787895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0223" y="297366"/>
            <a:ext cx="5857806" cy="6308472"/>
          </a:xfrm>
          <a:prstGeom prst="rect">
            <a:avLst/>
          </a:prstGeom>
        </p:spPr>
      </p:pic>
    </p:spTree>
    <p:extLst>
      <p:ext uri="{BB962C8B-B14F-4D97-AF65-F5344CB8AC3E}">
        <p14:creationId xmlns:p14="http://schemas.microsoft.com/office/powerpoint/2010/main" val="14558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661993"/>
          </a:xfrm>
          <a:prstGeom prst="rect">
            <a:avLst/>
          </a:prstGeom>
          <a:solidFill>
            <a:srgbClr val="002060"/>
          </a:solidFill>
        </p:spPr>
        <p:txBody>
          <a:bodyPr wrap="square" rtlCol="0">
            <a:spAutoFit/>
          </a:bodyPr>
          <a:lstStyle/>
          <a:p>
            <a:pPr algn="ctr"/>
            <a:r>
              <a:rPr lang="en-US" sz="4500" dirty="0"/>
              <a:t>  </a:t>
            </a:r>
          </a:p>
          <a:p>
            <a:pPr algn="ctr"/>
            <a:endParaRPr lang="en-US" sz="1200" dirty="0"/>
          </a:p>
          <a:p>
            <a:pPr algn="ctr"/>
            <a:r>
              <a:rPr lang="en-US" sz="4500" dirty="0">
                <a:solidFill>
                  <a:schemeClr val="bg1"/>
                </a:solidFill>
              </a:rPr>
              <a:t>Hosting a Hoop Shoot Contest</a:t>
            </a:r>
          </a:p>
        </p:txBody>
      </p:sp>
      <p:sp>
        <p:nvSpPr>
          <p:cNvPr id="7" name="TextBox 6"/>
          <p:cNvSpPr txBox="1"/>
          <p:nvPr/>
        </p:nvSpPr>
        <p:spPr>
          <a:xfrm>
            <a:off x="159822" y="1808627"/>
            <a:ext cx="8795491" cy="4801314"/>
          </a:xfrm>
          <a:prstGeom prst="rect">
            <a:avLst/>
          </a:prstGeom>
          <a:noFill/>
        </p:spPr>
        <p:txBody>
          <a:bodyPr wrap="square" rtlCol="0">
            <a:spAutoFit/>
          </a:bodyPr>
          <a:lstStyle/>
          <a:p>
            <a:r>
              <a:rPr lang="en-US" dirty="0"/>
              <a:t>Hosting a Hoop Shoot is easy—all you need is a gym, a basketball and contestants! Follow these steps and contact your local Elks Lodge with any questions.</a:t>
            </a:r>
          </a:p>
          <a:p>
            <a:endParaRPr lang="en-US" dirty="0"/>
          </a:p>
          <a:p>
            <a:r>
              <a:rPr lang="en-US" b="1" dirty="0">
                <a:solidFill>
                  <a:srgbClr val="C00000"/>
                </a:solidFill>
              </a:rPr>
              <a:t>STEPS FOR HOSTING YOUR PRELIMINARY CONTEST</a:t>
            </a:r>
          </a:p>
          <a:p>
            <a:endParaRPr lang="en-US" dirty="0"/>
          </a:p>
          <a:p>
            <a:pPr marL="342900" indent="-342900">
              <a:buFont typeface="+mj-lt"/>
              <a:buAutoNum type="arabicPeriod"/>
            </a:pPr>
            <a:r>
              <a:rPr lang="en-US" dirty="0"/>
              <a:t>Choose a contest date and time. Work with your local Lodge’s Hoop Shoot Director to ensure your contest occurs prior to the Lodge’s contest. Invite students and youth in your community to participate.</a:t>
            </a:r>
          </a:p>
          <a:p>
            <a:pPr marL="342900" indent="-342900">
              <a:buFont typeface="+mj-lt"/>
              <a:buAutoNum type="arabicPeriod"/>
            </a:pPr>
            <a:endParaRPr lang="en-US" dirty="0"/>
          </a:p>
          <a:p>
            <a:pPr marL="342900" indent="-342900">
              <a:buFont typeface="+mj-lt"/>
              <a:buAutoNum type="arabicPeriod"/>
            </a:pPr>
            <a:r>
              <a:rPr lang="en-US" dirty="0"/>
              <a:t>Organize your contestants by age (see Eligibility Guidelines below). </a:t>
            </a:r>
          </a:p>
          <a:p>
            <a:pPr marL="342900" indent="-342900">
              <a:buFont typeface="+mj-lt"/>
              <a:buAutoNum type="arabicPeriod"/>
            </a:pPr>
            <a:endParaRPr lang="en-US" dirty="0"/>
          </a:p>
          <a:p>
            <a:pPr marL="342900" indent="-342900">
              <a:buFont typeface="+mj-lt"/>
              <a:buAutoNum type="arabicPeriod"/>
            </a:pPr>
            <a:r>
              <a:rPr lang="en-US" dirty="0"/>
              <a:t>After the contest, complete the participation form. List the total number of participants in your contest and the names of your six winners. Forward your completed form to your local Lodge’s Hoop Shoot Director. </a:t>
            </a:r>
          </a:p>
          <a:p>
            <a:pPr marL="342900" indent="-342900">
              <a:buFont typeface="+mj-lt"/>
              <a:buAutoNum type="arabicPeriod"/>
            </a:pPr>
            <a:endParaRPr lang="en-US" dirty="0"/>
          </a:p>
          <a:p>
            <a:r>
              <a:rPr lang="en-US" dirty="0"/>
              <a:t>Provide the six winners with the date and location of the local Lodge contest. The Lodge Hoop Shoot Director will provide this information.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1" y="83935"/>
            <a:ext cx="702657" cy="874293"/>
          </a:xfrm>
          <a:prstGeom prst="rect">
            <a:avLst/>
          </a:prstGeom>
        </p:spPr>
      </p:pic>
    </p:spTree>
    <p:extLst>
      <p:ext uri="{BB962C8B-B14F-4D97-AF65-F5344CB8AC3E}">
        <p14:creationId xmlns:p14="http://schemas.microsoft.com/office/powerpoint/2010/main" val="114076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661993"/>
          </a:xfrm>
          <a:prstGeom prst="rect">
            <a:avLst/>
          </a:prstGeom>
          <a:solidFill>
            <a:srgbClr val="002060"/>
          </a:solidFill>
        </p:spPr>
        <p:txBody>
          <a:bodyPr wrap="square" rtlCol="0">
            <a:spAutoFit/>
          </a:bodyPr>
          <a:lstStyle/>
          <a:p>
            <a:pPr algn="ctr"/>
            <a:endParaRPr lang="en-US" sz="4500" dirty="0"/>
          </a:p>
          <a:p>
            <a:pPr algn="ctr"/>
            <a:endParaRPr lang="en-US" sz="1200" dirty="0"/>
          </a:p>
          <a:p>
            <a:pPr algn="ctr"/>
            <a:r>
              <a:rPr lang="en-US" sz="4500" dirty="0">
                <a:solidFill>
                  <a:schemeClr val="bg1"/>
                </a:solidFill>
              </a:rPr>
              <a:t>Hosting a Hoop Shoot Contest</a:t>
            </a:r>
          </a:p>
        </p:txBody>
      </p:sp>
      <p:sp>
        <p:nvSpPr>
          <p:cNvPr id="7" name="TextBox 6"/>
          <p:cNvSpPr txBox="1"/>
          <p:nvPr/>
        </p:nvSpPr>
        <p:spPr>
          <a:xfrm>
            <a:off x="145309" y="1738671"/>
            <a:ext cx="8788234" cy="5078313"/>
          </a:xfrm>
          <a:prstGeom prst="rect">
            <a:avLst/>
          </a:prstGeom>
          <a:noFill/>
        </p:spPr>
        <p:txBody>
          <a:bodyPr wrap="square" rtlCol="0">
            <a:spAutoFit/>
          </a:bodyPr>
          <a:lstStyle/>
          <a:p>
            <a:r>
              <a:rPr lang="en-US" b="1" dirty="0">
                <a:solidFill>
                  <a:srgbClr val="C00000"/>
                </a:solidFill>
              </a:rPr>
              <a:t>CONTEST DATE AND ELIGIBILITY </a:t>
            </a:r>
            <a:endParaRPr lang="en-US" dirty="0">
              <a:solidFill>
                <a:srgbClr val="C00000"/>
              </a:solidFill>
            </a:endParaRPr>
          </a:p>
          <a:p>
            <a:r>
              <a:rPr lang="en-US" dirty="0"/>
              <a:t>Contests organized by schools or community organizations may be conducted during the regular school day, i.e. during P.E. classes, or after school. If possible, invite your local Lodge Hoop Shoot Director to attend.</a:t>
            </a:r>
          </a:p>
          <a:p>
            <a:r>
              <a:rPr lang="en-US" dirty="0"/>
              <a:t>Schools and organizations should determine six winners, one from each division. The names of each winner should be recorded, and each winner should then move on to compete in the upcoming official Lodge contest. </a:t>
            </a:r>
          </a:p>
          <a:p>
            <a:endParaRPr lang="en-US" dirty="0"/>
          </a:p>
          <a:p>
            <a:r>
              <a:rPr lang="en-US" b="1" dirty="0">
                <a:solidFill>
                  <a:srgbClr val="C00000"/>
                </a:solidFill>
              </a:rPr>
              <a:t>AGE REQUIREMENTS</a:t>
            </a:r>
            <a:endParaRPr lang="en-US" dirty="0">
              <a:solidFill>
                <a:srgbClr val="C00000"/>
              </a:solidFill>
            </a:endParaRPr>
          </a:p>
          <a:p>
            <a:r>
              <a:rPr lang="en-US" dirty="0"/>
              <a:t>The Elks Hoop Shoot is open to all children, ages 8 to 13. </a:t>
            </a:r>
            <a:r>
              <a:rPr lang="en-US" b="1" dirty="0"/>
              <a:t>Age groups are based on the contestant’s age on April 1, 2018</a:t>
            </a:r>
            <a:r>
              <a:rPr lang="en-US" dirty="0"/>
              <a:t>.</a:t>
            </a:r>
          </a:p>
          <a:p>
            <a:pPr marL="342900" indent="-342900">
              <a:buFont typeface="+mj-lt"/>
              <a:buAutoNum type="arabicPeriod"/>
            </a:pPr>
            <a:r>
              <a:rPr lang="en-US" dirty="0"/>
              <a:t>If the contestant will be age 7 on April 1, 2018, is too young to participate. </a:t>
            </a:r>
          </a:p>
          <a:p>
            <a:pPr marL="342900" indent="-342900">
              <a:buFont typeface="+mj-lt"/>
              <a:buAutoNum type="arabicPeriod"/>
            </a:pPr>
            <a:r>
              <a:rPr lang="en-US" dirty="0"/>
              <a:t>If the contestant will be age 14 on April 1, 2018, is too old to participate. </a:t>
            </a:r>
          </a:p>
          <a:p>
            <a:r>
              <a:rPr lang="en-US" dirty="0"/>
              <a:t>There are six divisions:</a:t>
            </a:r>
            <a:r>
              <a:rPr lang="en-US" dirty="0" smtClean="0"/>
              <a:t> Boys 8-9  10-11  12-13  Girls 8-9  10-11  12-13</a:t>
            </a:r>
          </a:p>
          <a:p>
            <a:endParaRPr lang="en-US" dirty="0"/>
          </a:p>
          <a:p>
            <a:r>
              <a:rPr lang="en-US" dirty="0"/>
              <a:t>Be sure to accurately assign contestants to the correct age group. </a:t>
            </a:r>
            <a:r>
              <a:rPr lang="en-US" b="1" dirty="0"/>
              <a:t>Winners who do not shoot in their correct age group will be disqualified from participating in the next level of competition. No exceptions.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1" y="91193"/>
            <a:ext cx="702657" cy="874293"/>
          </a:xfrm>
          <a:prstGeom prst="rect">
            <a:avLst/>
          </a:prstGeom>
        </p:spPr>
      </p:pic>
    </p:spTree>
    <p:extLst>
      <p:ext uri="{BB962C8B-B14F-4D97-AF65-F5344CB8AC3E}">
        <p14:creationId xmlns:p14="http://schemas.microsoft.com/office/powerpoint/2010/main" val="316148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692771"/>
          </a:xfrm>
          <a:prstGeom prst="rect">
            <a:avLst/>
          </a:prstGeom>
          <a:solidFill>
            <a:srgbClr val="002060"/>
          </a:solidFill>
        </p:spPr>
        <p:txBody>
          <a:bodyPr wrap="square" rtlCol="0">
            <a:spAutoFit/>
          </a:bodyPr>
          <a:lstStyle/>
          <a:p>
            <a:pPr algn="ctr"/>
            <a:endParaRPr lang="en-US" sz="4500" dirty="0"/>
          </a:p>
          <a:p>
            <a:pPr algn="ctr"/>
            <a:endParaRPr lang="en-US" sz="1400" dirty="0">
              <a:solidFill>
                <a:schemeClr val="bg1"/>
              </a:solidFill>
            </a:endParaRPr>
          </a:p>
          <a:p>
            <a:pPr algn="ctr"/>
            <a:r>
              <a:rPr lang="en-US" sz="4500" dirty="0">
                <a:solidFill>
                  <a:schemeClr val="bg1"/>
                </a:solidFill>
              </a:rPr>
              <a:t>Lodge Directors Checklist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1" y="98449"/>
            <a:ext cx="702657" cy="874293"/>
          </a:xfrm>
          <a:prstGeom prst="rect">
            <a:avLst/>
          </a:prstGeom>
        </p:spPr>
      </p:pic>
      <p:sp>
        <p:nvSpPr>
          <p:cNvPr id="2" name="Rectangle 1"/>
          <p:cNvSpPr/>
          <p:nvPr/>
        </p:nvSpPr>
        <p:spPr>
          <a:xfrm>
            <a:off x="254001" y="1916781"/>
            <a:ext cx="8483599" cy="4801314"/>
          </a:xfrm>
          <a:prstGeom prst="rect">
            <a:avLst/>
          </a:prstGeom>
        </p:spPr>
        <p:txBody>
          <a:bodyPr wrap="square">
            <a:spAutoFit/>
          </a:bodyPr>
          <a:lstStyle/>
          <a:p>
            <a:pPr marL="342900" indent="-342900">
              <a:buFont typeface="+mj-lt"/>
              <a:buAutoNum type="arabicPeriod"/>
            </a:pPr>
            <a:r>
              <a:rPr lang="en-US" dirty="0"/>
              <a:t>Select a contest date and location. Ensure that the contest takes place at least two weeks prior to the district contest. Notify your District Director by October 1. </a:t>
            </a:r>
          </a:p>
          <a:p>
            <a:pPr marL="342900" indent="-342900">
              <a:buFont typeface="+mj-lt"/>
              <a:buAutoNum type="arabicPeriod"/>
            </a:pPr>
            <a:r>
              <a:rPr lang="en-US" dirty="0"/>
              <a:t>Invite youth from area schools and community organizations to participate. Provide them with promotional materials and keep them informed of the date and time of your Lodge contest. </a:t>
            </a:r>
          </a:p>
          <a:p>
            <a:pPr marL="342900" indent="-342900">
              <a:buFont typeface="+mj-lt"/>
              <a:buAutoNum type="arabicPeriod"/>
            </a:pPr>
            <a:r>
              <a:rPr lang="en-US" dirty="0"/>
              <a:t>Start your publicity three to four weeks before the contest. Distribute posters and brochures throughout the community, at schools and other organizations. </a:t>
            </a:r>
          </a:p>
          <a:p>
            <a:pPr marL="342900" indent="-342900">
              <a:buFont typeface="+mj-lt"/>
              <a:buAutoNum type="arabicPeriod"/>
            </a:pPr>
            <a:r>
              <a:rPr lang="en-US" dirty="0"/>
              <a:t>Select volunteers to be officials, scorers and chaperones. Review their duties with them and ensure they have a clear understanding of the rules. </a:t>
            </a:r>
          </a:p>
          <a:p>
            <a:pPr marL="342900" indent="-342900">
              <a:buFont typeface="+mj-lt"/>
              <a:buAutoNum type="arabicPeriod"/>
            </a:pPr>
            <a:r>
              <a:rPr lang="en-US" dirty="0"/>
              <a:t>If possible, have a doctor or nurse or EMT present. The Lodge likely has a member who could volunteer. </a:t>
            </a:r>
          </a:p>
          <a:p>
            <a:pPr marL="342900" indent="-342900">
              <a:buFont typeface="+mj-lt"/>
              <a:buAutoNum type="arabicPeriod"/>
            </a:pPr>
            <a:r>
              <a:rPr lang="en-US" dirty="0"/>
              <a:t>Verify the age of each contestant by birth certificate, passport, etc., and ensure that the proper age category is assigned to them. </a:t>
            </a:r>
          </a:p>
          <a:p>
            <a:pPr marL="342900" indent="-342900">
              <a:buFont typeface="+mj-lt"/>
              <a:buAutoNum type="arabicPeriod"/>
            </a:pPr>
            <a:r>
              <a:rPr lang="en-US" dirty="0"/>
              <a:t>Distribute letters to each contest winner and family, indicating the date and time of the next contest. You should personally deliver these letters to each family immediately after the contest. Letters can be found online under Directors’ Drills in the Lodge section at </a:t>
            </a:r>
            <a:r>
              <a:rPr lang="en-US" b="1" i="1" dirty="0"/>
              <a:t>www.elks.org/hoopshoot</a:t>
            </a:r>
            <a:r>
              <a:rPr lang="en-US" i="1" dirty="0"/>
              <a:t>. </a:t>
            </a:r>
            <a:endParaRPr lang="en-US" dirty="0"/>
          </a:p>
        </p:txBody>
      </p:sp>
    </p:spTree>
    <p:extLst>
      <p:ext uri="{BB962C8B-B14F-4D97-AF65-F5344CB8AC3E}">
        <p14:creationId xmlns:p14="http://schemas.microsoft.com/office/powerpoint/2010/main" val="386061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2077492"/>
          </a:xfrm>
          <a:prstGeom prst="rect">
            <a:avLst/>
          </a:prstGeom>
          <a:solidFill>
            <a:srgbClr val="002060"/>
          </a:solidFill>
        </p:spPr>
        <p:txBody>
          <a:bodyPr wrap="square" rtlCol="0">
            <a:spAutoFit/>
          </a:bodyPr>
          <a:lstStyle/>
          <a:p>
            <a:pPr algn="ctr"/>
            <a:endParaRPr lang="en-US" sz="4500" dirty="0"/>
          </a:p>
          <a:p>
            <a:pPr algn="ctr"/>
            <a:endParaRPr lang="en-US" sz="1200" dirty="0"/>
          </a:p>
          <a:p>
            <a:pPr algn="ctr"/>
            <a:r>
              <a:rPr lang="en-US" sz="3600" dirty="0">
                <a:solidFill>
                  <a:schemeClr val="bg1"/>
                </a:solidFill>
              </a:rPr>
              <a:t>Keys to Success: </a:t>
            </a:r>
          </a:p>
          <a:p>
            <a:pPr algn="ctr"/>
            <a:r>
              <a:rPr lang="en-US" sz="3600" dirty="0">
                <a:solidFill>
                  <a:schemeClr val="bg1"/>
                </a:solidFill>
              </a:rPr>
              <a:t>Tips for Conducting a Successful Contest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1" y="91193"/>
            <a:ext cx="702657" cy="874293"/>
          </a:xfrm>
          <a:prstGeom prst="rect">
            <a:avLst/>
          </a:prstGeom>
        </p:spPr>
      </p:pic>
      <p:sp>
        <p:nvSpPr>
          <p:cNvPr id="2" name="Rectangle 1"/>
          <p:cNvSpPr/>
          <p:nvPr/>
        </p:nvSpPr>
        <p:spPr>
          <a:xfrm>
            <a:off x="181429" y="1906519"/>
            <a:ext cx="8810171" cy="5032147"/>
          </a:xfrm>
          <a:prstGeom prst="rect">
            <a:avLst/>
          </a:prstGeom>
        </p:spPr>
        <p:txBody>
          <a:bodyPr wrap="square">
            <a:spAutoFit/>
          </a:bodyPr>
          <a:lstStyle/>
          <a:p>
            <a:endParaRPr lang="en-US" sz="1600" dirty="0">
              <a:solidFill>
                <a:srgbClr val="000000"/>
              </a:solidFill>
              <a:latin typeface="Arial" panose="020B0604020202020204" pitchFamily="34" charset="0"/>
            </a:endParaRPr>
          </a:p>
          <a:p>
            <a:r>
              <a:rPr lang="en-US" b="1" dirty="0">
                <a:solidFill>
                  <a:srgbClr val="C00000"/>
                </a:solidFill>
                <a:latin typeface="Arial" panose="020B0604020202020204" pitchFamily="34" charset="0"/>
              </a:rPr>
              <a:t>BEFORE your contest: </a:t>
            </a:r>
          </a:p>
          <a:p>
            <a:endParaRPr lang="en-US" sz="1200" b="1" dirty="0">
              <a:solidFill>
                <a:srgbClr val="C00000"/>
              </a:solidFill>
              <a:latin typeface="Arial" panose="020B0604020202020204" pitchFamily="34" charset="0"/>
            </a:endParaRPr>
          </a:p>
          <a:p>
            <a:pPr>
              <a:spcAft>
                <a:spcPts val="600"/>
              </a:spcAft>
            </a:pPr>
            <a:r>
              <a:rPr lang="en-US" sz="1600" dirty="0">
                <a:solidFill>
                  <a:srgbClr val="000000"/>
                </a:solidFill>
                <a:latin typeface="Arial" panose="020B0604020202020204" pitchFamily="34" charset="0"/>
              </a:rPr>
              <a:t>A. </a:t>
            </a:r>
            <a:r>
              <a:rPr lang="en-US" sz="1600" b="1" dirty="0">
                <a:solidFill>
                  <a:srgbClr val="000000"/>
                </a:solidFill>
                <a:latin typeface="Arial" panose="020B0604020202020204" pitchFamily="34" charset="0"/>
              </a:rPr>
              <a:t>READ </a:t>
            </a:r>
            <a:r>
              <a:rPr lang="en-US" sz="1600" dirty="0">
                <a:solidFill>
                  <a:srgbClr val="000000"/>
                </a:solidFill>
                <a:latin typeface="Arial" panose="020B0604020202020204" pitchFamily="34" charset="0"/>
              </a:rPr>
              <a:t>and </a:t>
            </a:r>
            <a:r>
              <a:rPr lang="en-US" sz="1600" b="1" dirty="0">
                <a:solidFill>
                  <a:srgbClr val="000000"/>
                </a:solidFill>
                <a:latin typeface="Arial" panose="020B0604020202020204" pitchFamily="34" charset="0"/>
              </a:rPr>
              <a:t>UNDERSTAND </a:t>
            </a:r>
            <a:r>
              <a:rPr lang="en-US" sz="1600" dirty="0">
                <a:solidFill>
                  <a:srgbClr val="000000"/>
                </a:solidFill>
                <a:latin typeface="Arial" panose="020B0604020202020204" pitchFamily="34" charset="0"/>
              </a:rPr>
              <a:t>the rules. No guessing! </a:t>
            </a:r>
          </a:p>
          <a:p>
            <a:pPr>
              <a:spcAft>
                <a:spcPts val="600"/>
              </a:spcAft>
            </a:pPr>
            <a:r>
              <a:rPr lang="en-US" sz="1600" dirty="0">
                <a:solidFill>
                  <a:srgbClr val="000000"/>
                </a:solidFill>
                <a:latin typeface="Arial" panose="020B0604020202020204" pitchFamily="34" charset="0"/>
              </a:rPr>
              <a:t>B. </a:t>
            </a:r>
            <a:r>
              <a:rPr lang="en-US" sz="1600" b="1" dirty="0">
                <a:solidFill>
                  <a:srgbClr val="000000"/>
                </a:solidFill>
                <a:latin typeface="Arial" panose="020B0604020202020204" pitchFamily="34" charset="0"/>
              </a:rPr>
              <a:t>POST </a:t>
            </a:r>
            <a:r>
              <a:rPr lang="en-US" sz="1600" dirty="0">
                <a:solidFill>
                  <a:srgbClr val="000000"/>
                </a:solidFill>
                <a:latin typeface="Arial" panose="020B0604020202020204" pitchFamily="34" charset="0"/>
              </a:rPr>
              <a:t>a copy of the rules for public view. </a:t>
            </a:r>
          </a:p>
          <a:p>
            <a:pPr>
              <a:spcAft>
                <a:spcPts val="600"/>
              </a:spcAft>
            </a:pPr>
            <a:r>
              <a:rPr lang="en-US" sz="1600" dirty="0">
                <a:solidFill>
                  <a:srgbClr val="000000"/>
                </a:solidFill>
                <a:latin typeface="Arial" panose="020B0604020202020204" pitchFamily="34" charset="0"/>
              </a:rPr>
              <a:t>C. </a:t>
            </a:r>
            <a:r>
              <a:rPr lang="en-US" sz="1600" b="1" dirty="0">
                <a:solidFill>
                  <a:srgbClr val="000000"/>
                </a:solidFill>
                <a:latin typeface="Arial" panose="020B0604020202020204" pitchFamily="34" charset="0"/>
              </a:rPr>
              <a:t>ANNOUNCE </a:t>
            </a:r>
            <a:r>
              <a:rPr lang="en-US" sz="1600" dirty="0">
                <a:solidFill>
                  <a:srgbClr val="000000"/>
                </a:solidFill>
                <a:latin typeface="Arial" panose="020B0604020202020204" pitchFamily="34" charset="0"/>
              </a:rPr>
              <a:t>the age cut-off dates </a:t>
            </a:r>
            <a:r>
              <a:rPr lang="en-US" sz="1600" b="1" dirty="0">
                <a:solidFill>
                  <a:srgbClr val="000000"/>
                </a:solidFill>
                <a:latin typeface="Arial" panose="020B0604020202020204" pitchFamily="34" charset="0"/>
              </a:rPr>
              <a:t>before </a:t>
            </a:r>
            <a:r>
              <a:rPr lang="en-US" sz="1600" dirty="0">
                <a:solidFill>
                  <a:srgbClr val="000000"/>
                </a:solidFill>
                <a:latin typeface="Arial" panose="020B0604020202020204" pitchFamily="34" charset="0"/>
              </a:rPr>
              <a:t>placing contestants into age groups and beginning the contest. Do not wait until after contestants have participated to verify their ages. </a:t>
            </a:r>
          </a:p>
          <a:p>
            <a:pPr>
              <a:spcAft>
                <a:spcPts val="600"/>
              </a:spcAft>
            </a:pPr>
            <a:r>
              <a:rPr lang="en-US" sz="1600" dirty="0">
                <a:solidFill>
                  <a:srgbClr val="000000"/>
                </a:solidFill>
                <a:latin typeface="Arial" panose="020B0604020202020204" pitchFamily="34" charset="0"/>
              </a:rPr>
              <a:t>D. </a:t>
            </a:r>
            <a:r>
              <a:rPr lang="en-US" sz="1600" b="1" dirty="0">
                <a:solidFill>
                  <a:srgbClr val="000000"/>
                </a:solidFill>
                <a:latin typeface="Arial" panose="020B0604020202020204" pitchFamily="34" charset="0"/>
              </a:rPr>
              <a:t>REVIEW </a:t>
            </a:r>
            <a:r>
              <a:rPr lang="en-US" sz="1600" dirty="0">
                <a:solidFill>
                  <a:srgbClr val="000000"/>
                </a:solidFill>
                <a:latin typeface="Arial" panose="020B0604020202020204" pitchFamily="34" charset="0"/>
              </a:rPr>
              <a:t>the contest rules with contestants </a:t>
            </a:r>
            <a:r>
              <a:rPr lang="en-US" sz="1600" b="1" dirty="0">
                <a:solidFill>
                  <a:srgbClr val="000000"/>
                </a:solidFill>
                <a:latin typeface="Arial" panose="020B0604020202020204" pitchFamily="34" charset="0"/>
              </a:rPr>
              <a:t>before </a:t>
            </a:r>
            <a:r>
              <a:rPr lang="en-US" sz="1600" dirty="0">
                <a:solidFill>
                  <a:srgbClr val="000000"/>
                </a:solidFill>
                <a:latin typeface="Arial" panose="020B0604020202020204" pitchFamily="34" charset="0"/>
              </a:rPr>
              <a:t>they participate in the Hoop Shoot. </a:t>
            </a:r>
          </a:p>
          <a:p>
            <a:pPr>
              <a:spcAft>
                <a:spcPts val="600"/>
              </a:spcAft>
            </a:pPr>
            <a:r>
              <a:rPr lang="en-US" sz="1600" dirty="0">
                <a:solidFill>
                  <a:srgbClr val="000000"/>
                </a:solidFill>
                <a:latin typeface="Arial" panose="020B0604020202020204" pitchFamily="34" charset="0"/>
              </a:rPr>
              <a:t>E. </a:t>
            </a:r>
            <a:r>
              <a:rPr lang="en-US" sz="1600" b="1" dirty="0">
                <a:solidFill>
                  <a:srgbClr val="000000"/>
                </a:solidFill>
                <a:latin typeface="Arial" panose="020B0604020202020204" pitchFamily="34" charset="0"/>
              </a:rPr>
              <a:t>INSTRUCT </a:t>
            </a:r>
            <a:r>
              <a:rPr lang="en-US" sz="1600" dirty="0">
                <a:solidFill>
                  <a:srgbClr val="000000"/>
                </a:solidFill>
                <a:latin typeface="Arial" panose="020B0604020202020204" pitchFamily="34" charset="0"/>
              </a:rPr>
              <a:t>volunteers and chaperones on their duties and ensure that they have a clear understanding of Hoop Shoot Rules and Guidelines. </a:t>
            </a:r>
          </a:p>
          <a:p>
            <a:pPr>
              <a:spcAft>
                <a:spcPts val="600"/>
              </a:spcAft>
            </a:pPr>
            <a:r>
              <a:rPr lang="en-US" sz="1600" b="1" dirty="0">
                <a:solidFill>
                  <a:srgbClr val="000000"/>
                </a:solidFill>
                <a:latin typeface="Arial" panose="020B0604020202020204" pitchFamily="34" charset="0"/>
              </a:rPr>
              <a:t>II. MAINTAIN </a:t>
            </a:r>
            <a:r>
              <a:rPr lang="en-US" sz="1600" dirty="0">
                <a:solidFill>
                  <a:srgbClr val="000000"/>
                </a:solidFill>
                <a:latin typeface="Arial" panose="020B0604020202020204" pitchFamily="34" charset="0"/>
              </a:rPr>
              <a:t>a quiet atmosphere with the audience seated. </a:t>
            </a:r>
          </a:p>
          <a:p>
            <a:pPr>
              <a:spcAft>
                <a:spcPts val="600"/>
              </a:spcAft>
            </a:pPr>
            <a:r>
              <a:rPr lang="en-US" sz="1600" b="1" dirty="0">
                <a:solidFill>
                  <a:srgbClr val="000000"/>
                </a:solidFill>
                <a:latin typeface="Arial" panose="020B0604020202020204" pitchFamily="34" charset="0"/>
              </a:rPr>
              <a:t>III. NEVER </a:t>
            </a:r>
            <a:r>
              <a:rPr lang="en-US" sz="1600" dirty="0">
                <a:solidFill>
                  <a:srgbClr val="000000"/>
                </a:solidFill>
                <a:latin typeface="Arial" panose="020B0604020202020204" pitchFamily="34" charset="0"/>
              </a:rPr>
              <a:t>show or discuss your official scores with any parent or member of the audience for any reason. </a:t>
            </a:r>
          </a:p>
          <a:p>
            <a:pPr>
              <a:spcAft>
                <a:spcPts val="600"/>
              </a:spcAft>
            </a:pPr>
            <a:r>
              <a:rPr lang="en-US" sz="1600" b="1" dirty="0">
                <a:solidFill>
                  <a:srgbClr val="000000"/>
                </a:solidFill>
                <a:latin typeface="Arial" panose="020B0604020202020204" pitchFamily="34" charset="0"/>
              </a:rPr>
              <a:t>IV. NEVER </a:t>
            </a:r>
            <a:r>
              <a:rPr lang="en-US" sz="1600" dirty="0">
                <a:solidFill>
                  <a:srgbClr val="000000"/>
                </a:solidFill>
                <a:latin typeface="Arial" panose="020B0604020202020204" pitchFamily="34" charset="0"/>
              </a:rPr>
              <a:t>allow contestants to “re-shoot” for any reason. </a:t>
            </a:r>
          </a:p>
          <a:p>
            <a:pPr>
              <a:spcAft>
                <a:spcPts val="600"/>
              </a:spcAft>
            </a:pPr>
            <a:r>
              <a:rPr lang="en-US" sz="1600" b="1" dirty="0">
                <a:solidFill>
                  <a:srgbClr val="000000"/>
                </a:solidFill>
                <a:latin typeface="Arial" panose="020B0604020202020204" pitchFamily="34" charset="0"/>
              </a:rPr>
              <a:t>V. MAKE IT FUN! </a:t>
            </a:r>
            <a:r>
              <a:rPr lang="en-US" sz="1600" dirty="0">
                <a:solidFill>
                  <a:srgbClr val="000000"/>
                </a:solidFill>
                <a:latin typeface="Arial" panose="020B0604020202020204" pitchFamily="34" charset="0"/>
              </a:rPr>
              <a:t>Keep your contestants engaged and provide a quality experience for everyone involved. </a:t>
            </a:r>
          </a:p>
          <a:p>
            <a:pPr>
              <a:spcAft>
                <a:spcPts val="600"/>
              </a:spcAft>
            </a:pPr>
            <a:r>
              <a:rPr lang="en-US" sz="1600" b="1" dirty="0">
                <a:solidFill>
                  <a:srgbClr val="000000"/>
                </a:solidFill>
                <a:latin typeface="Arial" panose="020B0604020202020204" pitchFamily="34" charset="0"/>
              </a:rPr>
              <a:t>V. INFORM </a:t>
            </a:r>
            <a:r>
              <a:rPr lang="en-US" sz="1600" dirty="0">
                <a:solidFill>
                  <a:srgbClr val="000000"/>
                </a:solidFill>
                <a:latin typeface="Arial" panose="020B0604020202020204" pitchFamily="34" charset="0"/>
              </a:rPr>
              <a:t>your champions </a:t>
            </a:r>
            <a:r>
              <a:rPr lang="en-US" sz="1600" b="1" dirty="0">
                <a:solidFill>
                  <a:srgbClr val="000000"/>
                </a:solidFill>
                <a:latin typeface="Arial" panose="020B0604020202020204" pitchFamily="34" charset="0"/>
              </a:rPr>
              <a:t>in writing </a:t>
            </a:r>
            <a:r>
              <a:rPr lang="en-US" sz="1600" dirty="0">
                <a:solidFill>
                  <a:srgbClr val="000000"/>
                </a:solidFill>
                <a:latin typeface="Arial" panose="020B0604020202020204" pitchFamily="34" charset="0"/>
              </a:rPr>
              <a:t>of the date, time and location of the next contest. </a:t>
            </a:r>
          </a:p>
        </p:txBody>
      </p:sp>
    </p:spTree>
    <p:extLst>
      <p:ext uri="{BB962C8B-B14F-4D97-AF65-F5344CB8AC3E}">
        <p14:creationId xmlns:p14="http://schemas.microsoft.com/office/powerpoint/2010/main" val="225467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692771"/>
          </a:xfrm>
          <a:prstGeom prst="rect">
            <a:avLst/>
          </a:prstGeom>
          <a:solidFill>
            <a:srgbClr val="002060"/>
          </a:solidFill>
        </p:spPr>
        <p:txBody>
          <a:bodyPr wrap="square" rtlCol="0">
            <a:spAutoFit/>
          </a:bodyPr>
          <a:lstStyle/>
          <a:p>
            <a:pPr algn="ctr"/>
            <a:endParaRPr lang="en-US" sz="4500" dirty="0"/>
          </a:p>
          <a:p>
            <a:pPr algn="ctr"/>
            <a:endParaRPr lang="en-US" sz="1400" dirty="0">
              <a:solidFill>
                <a:schemeClr val="bg1"/>
              </a:solidFill>
            </a:endParaRPr>
          </a:p>
          <a:p>
            <a:pPr algn="ctr"/>
            <a:r>
              <a:rPr lang="en-US" sz="4500" dirty="0">
                <a:solidFill>
                  <a:schemeClr val="bg1"/>
                </a:solidFill>
              </a:rPr>
              <a:t>Summary Contest Rules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1" y="98449"/>
            <a:ext cx="702657" cy="874293"/>
          </a:xfrm>
          <a:prstGeom prst="rect">
            <a:avLst/>
          </a:prstGeom>
        </p:spPr>
      </p:pic>
      <p:sp>
        <p:nvSpPr>
          <p:cNvPr id="2" name="Rectangle 1"/>
          <p:cNvSpPr/>
          <p:nvPr/>
        </p:nvSpPr>
        <p:spPr>
          <a:xfrm>
            <a:off x="232229" y="1692771"/>
            <a:ext cx="8628742" cy="4524315"/>
          </a:xfrm>
          <a:prstGeom prst="rect">
            <a:avLst/>
          </a:prstGeom>
        </p:spPr>
        <p:txBody>
          <a:bodyPr wrap="square">
            <a:spAutoFit/>
          </a:bodyPr>
          <a:lstStyle/>
          <a:p>
            <a:endParaRPr lang="en-US" dirty="0">
              <a:solidFill>
                <a:srgbClr val="000000"/>
              </a:solidFill>
              <a:latin typeface="Arial" panose="020B0604020202020204" pitchFamily="34" charset="0"/>
            </a:endParaRPr>
          </a:p>
          <a:p>
            <a:pPr marL="342900" indent="-342900">
              <a:buFont typeface="+mj-lt"/>
              <a:buAutoNum type="arabicPeriod"/>
            </a:pPr>
            <a:r>
              <a:rPr lang="en-US" dirty="0">
                <a:solidFill>
                  <a:srgbClr val="000000"/>
                </a:solidFill>
                <a:latin typeface="Arial" panose="020B0604020202020204" pitchFamily="34" charset="0"/>
              </a:rPr>
              <a:t>The Hoop Shoot</a:t>
            </a:r>
            <a:r>
              <a:rPr lang="en-US" sz="800" dirty="0">
                <a:solidFill>
                  <a:srgbClr val="000000"/>
                </a:solidFill>
                <a:latin typeface="Arial" panose="020B0604020202020204" pitchFamily="34" charset="0"/>
              </a:rPr>
              <a:t> </a:t>
            </a:r>
            <a:r>
              <a:rPr lang="en-US" dirty="0">
                <a:solidFill>
                  <a:srgbClr val="000000"/>
                </a:solidFill>
                <a:latin typeface="Arial" panose="020B0604020202020204" pitchFamily="34" charset="0"/>
              </a:rPr>
              <a:t>Director sets the time, date and location of the contest. All contestants should be notified of this information in advance. </a:t>
            </a:r>
          </a:p>
          <a:p>
            <a:pPr marL="342900" indent="-342900">
              <a:buFont typeface="+mj-lt"/>
              <a:buAutoNum type="arabicPeriod"/>
            </a:pPr>
            <a:endParaRPr lang="en-US" dirty="0">
              <a:solidFill>
                <a:srgbClr val="000000"/>
              </a:solidFill>
              <a:latin typeface="Arial" panose="020B0604020202020204" pitchFamily="34" charset="0"/>
            </a:endParaRPr>
          </a:p>
          <a:p>
            <a:pPr marL="342900" indent="-342900">
              <a:buFont typeface="+mj-lt"/>
              <a:buAutoNum type="arabicPeriod"/>
            </a:pPr>
            <a:r>
              <a:rPr lang="en-US" dirty="0">
                <a:solidFill>
                  <a:srgbClr val="000000"/>
                </a:solidFill>
                <a:latin typeface="Arial" panose="020B0604020202020204" pitchFamily="34" charset="0"/>
              </a:rPr>
              <a:t>All contestants must be present and ready to participate at the time the contest for their age category begins. In no case may a contestant shoot before or after the designated time set for his/her age-group. </a:t>
            </a:r>
            <a:r>
              <a:rPr lang="en-US" b="1" dirty="0">
                <a:solidFill>
                  <a:srgbClr val="000000"/>
                </a:solidFill>
                <a:latin typeface="Arial" panose="020B0604020202020204" pitchFamily="34" charset="0"/>
              </a:rPr>
              <a:t>Shooting times are set by the Hoop Shoot</a:t>
            </a:r>
            <a:r>
              <a:rPr lang="en-US" sz="800"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Director. </a:t>
            </a:r>
            <a:r>
              <a:rPr lang="en-US" dirty="0">
                <a:solidFill>
                  <a:srgbClr val="000000"/>
                </a:solidFill>
                <a:latin typeface="Arial" panose="020B0604020202020204" pitchFamily="34" charset="0"/>
              </a:rPr>
              <a:t>Contestants who shoot before or after their designated time will be disqualified. No exceptions. </a:t>
            </a:r>
          </a:p>
          <a:p>
            <a:pPr marL="342900" indent="-342900">
              <a:buFont typeface="+mj-lt"/>
              <a:buAutoNum type="arabicPeriod"/>
            </a:pPr>
            <a:endParaRPr lang="en-US" dirty="0">
              <a:solidFill>
                <a:srgbClr val="000000"/>
              </a:solidFill>
              <a:latin typeface="Arial" panose="020B0604020202020204" pitchFamily="34" charset="0"/>
            </a:endParaRPr>
          </a:p>
          <a:p>
            <a:pPr marL="342900" indent="-342900">
              <a:buFont typeface="+mj-lt"/>
              <a:buAutoNum type="arabicPeriod"/>
            </a:pPr>
            <a:r>
              <a:rPr lang="en-US" dirty="0">
                <a:solidFill>
                  <a:srgbClr val="000000"/>
                </a:solidFill>
                <a:latin typeface="Arial" panose="020B0604020202020204" pitchFamily="34" charset="0"/>
              </a:rPr>
              <a:t>Shooting positions will be drawn randomly. The method is left to the discretion of the Director. </a:t>
            </a:r>
          </a:p>
          <a:p>
            <a:pPr marL="342900" indent="-342900">
              <a:buFont typeface="+mj-lt"/>
              <a:buAutoNum type="arabicPeriod"/>
            </a:pPr>
            <a:endParaRPr lang="en-US" dirty="0">
              <a:solidFill>
                <a:srgbClr val="000000"/>
              </a:solidFill>
              <a:latin typeface="Arial" panose="020B0604020202020204" pitchFamily="34" charset="0"/>
            </a:endParaRPr>
          </a:p>
          <a:p>
            <a:pPr marL="342900" indent="-342900">
              <a:buFont typeface="+mj-lt"/>
              <a:buAutoNum type="arabicPeriod"/>
            </a:pPr>
            <a:r>
              <a:rPr lang="en-US" dirty="0">
                <a:solidFill>
                  <a:srgbClr val="000000"/>
                </a:solidFill>
                <a:latin typeface="Arial" panose="020B0604020202020204" pitchFamily="34" charset="0"/>
              </a:rPr>
              <a:t>All contestants should be allowed </a:t>
            </a:r>
            <a:r>
              <a:rPr lang="en-US" b="1" dirty="0">
                <a:solidFill>
                  <a:srgbClr val="000000"/>
                </a:solidFill>
                <a:latin typeface="Arial" panose="020B0604020202020204" pitchFamily="34" charset="0"/>
              </a:rPr>
              <a:t>10 minutes </a:t>
            </a:r>
            <a:r>
              <a:rPr lang="en-US" dirty="0">
                <a:solidFill>
                  <a:srgbClr val="000000"/>
                </a:solidFill>
                <a:latin typeface="Arial" panose="020B0604020202020204" pitchFamily="34" charset="0"/>
              </a:rPr>
              <a:t>to </a:t>
            </a:r>
            <a:r>
              <a:rPr lang="en-US" dirty="0"/>
              <a:t>warm up. Warm-ups should take place under the supervision of the contest officials. </a:t>
            </a: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57008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692771"/>
          </a:xfrm>
          <a:prstGeom prst="rect">
            <a:avLst/>
          </a:prstGeom>
          <a:solidFill>
            <a:srgbClr val="002060"/>
          </a:solidFill>
        </p:spPr>
        <p:txBody>
          <a:bodyPr wrap="square" rtlCol="0">
            <a:spAutoFit/>
          </a:bodyPr>
          <a:lstStyle/>
          <a:p>
            <a:pPr algn="ctr"/>
            <a:endParaRPr lang="en-US" sz="4500" dirty="0"/>
          </a:p>
          <a:p>
            <a:pPr algn="ctr"/>
            <a:endParaRPr lang="en-US" sz="1400" dirty="0">
              <a:solidFill>
                <a:schemeClr val="bg1"/>
              </a:solidFill>
            </a:endParaRPr>
          </a:p>
          <a:p>
            <a:pPr algn="ctr"/>
            <a:r>
              <a:rPr lang="en-US" sz="4500" dirty="0">
                <a:solidFill>
                  <a:schemeClr val="bg1"/>
                </a:solidFill>
              </a:rPr>
              <a:t>Summary Contest Rules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1" y="98449"/>
            <a:ext cx="702657" cy="874293"/>
          </a:xfrm>
          <a:prstGeom prst="rect">
            <a:avLst/>
          </a:prstGeom>
        </p:spPr>
      </p:pic>
      <p:sp>
        <p:nvSpPr>
          <p:cNvPr id="2" name="Rectangle 1"/>
          <p:cNvSpPr/>
          <p:nvPr/>
        </p:nvSpPr>
        <p:spPr>
          <a:xfrm>
            <a:off x="232229" y="1692771"/>
            <a:ext cx="8628742" cy="5632311"/>
          </a:xfrm>
          <a:prstGeom prst="rect">
            <a:avLst/>
          </a:prstGeom>
        </p:spPr>
        <p:txBody>
          <a:bodyPr wrap="square">
            <a:spAutoFit/>
          </a:bodyPr>
          <a:lstStyle/>
          <a:p>
            <a:endParaRPr lang="en-US" dirty="0"/>
          </a:p>
          <a:p>
            <a:pPr marL="342900" indent="-342900">
              <a:buFont typeface="+mj-lt"/>
              <a:buAutoNum type="arabicPeriod" startAt="7"/>
            </a:pPr>
            <a:r>
              <a:rPr lang="en-US" dirty="0"/>
              <a:t>A free throw is the opportunity given to the contestant to shoot a basket for score from within the free throw circle and behind the free throw line (except for 8 to 9 year old contestants, see Rule No. 6). A free throw begins when the ball is given to the contestant at the free throw line. It ends when the shot is successful; or when it is certain that the shot will not be successful; or when the ball becomes dead.</a:t>
            </a:r>
          </a:p>
          <a:p>
            <a:pPr marL="342900" indent="-342900">
              <a:buFont typeface="+mj-lt"/>
              <a:buAutoNum type="arabicPeriod" startAt="7"/>
            </a:pPr>
            <a:endParaRPr lang="en-US" b="1" dirty="0"/>
          </a:p>
          <a:p>
            <a:pPr marL="342900" indent="-342900">
              <a:buFont typeface="+mj-lt"/>
              <a:buAutoNum type="arabicPeriod" startAt="7"/>
            </a:pPr>
            <a:r>
              <a:rPr lang="en-US" b="1" dirty="0"/>
              <a:t>Contestants</a:t>
            </a:r>
            <a:r>
              <a:rPr lang="en-US" dirty="0"/>
              <a:t> </a:t>
            </a:r>
            <a:r>
              <a:rPr lang="en-US" b="1" dirty="0"/>
              <a:t>cannot bounce the ball more than four times between shots</a:t>
            </a:r>
            <a:r>
              <a:rPr lang="en-US" dirty="0"/>
              <a:t>. If the ball is bounced more than four times, a penalty occurs and the shot is void. </a:t>
            </a:r>
          </a:p>
          <a:p>
            <a:pPr marL="342900" indent="-342900">
              <a:buFont typeface="+mj-lt"/>
              <a:buAutoNum type="arabicPeriod" startAt="7"/>
            </a:pPr>
            <a:endParaRPr lang="en-US" dirty="0"/>
          </a:p>
          <a:p>
            <a:pPr marL="342900" indent="-342900">
              <a:buFont typeface="+mj-lt"/>
              <a:buAutoNum type="arabicPeriod" startAt="7"/>
            </a:pPr>
            <a:r>
              <a:rPr lang="en-US" dirty="0"/>
              <a:t>The decision of the Head Scorer is final. No spectators, because of their count, can change the Head Scorer’s decision. </a:t>
            </a:r>
          </a:p>
          <a:p>
            <a:endParaRPr lang="en-US" b="1" dirty="0"/>
          </a:p>
          <a:p>
            <a:r>
              <a:rPr lang="en-US" dirty="0"/>
              <a:t>10. </a:t>
            </a:r>
            <a:r>
              <a:rPr lang="en-US" b="1" dirty="0"/>
              <a:t>Contestants must stay behind the foul line until the ball has touched the hoop, backboard or net. </a:t>
            </a:r>
            <a:r>
              <a:rPr lang="en-US" dirty="0"/>
              <a:t>The penalty for a line violation is the loss of a basket, if made. </a:t>
            </a:r>
          </a:p>
          <a:p>
            <a:endParaRPr lang="en-US" dirty="0"/>
          </a:p>
          <a:p>
            <a:r>
              <a:rPr lang="en-US" dirty="0"/>
              <a:t>11. Ties will be broken by taking five additional shots in the same shooting order as the regular contest. </a:t>
            </a:r>
          </a:p>
          <a:p>
            <a:endParaRPr lang="en-US" dirty="0"/>
          </a:p>
          <a:p>
            <a:endParaRPr lang="en-US" dirty="0"/>
          </a:p>
        </p:txBody>
      </p:sp>
    </p:spTree>
    <p:extLst>
      <p:ext uri="{BB962C8B-B14F-4D97-AF65-F5344CB8AC3E}">
        <p14:creationId xmlns:p14="http://schemas.microsoft.com/office/powerpoint/2010/main" val="280255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692771"/>
          </a:xfrm>
          <a:prstGeom prst="rect">
            <a:avLst/>
          </a:prstGeom>
          <a:solidFill>
            <a:srgbClr val="002060"/>
          </a:solidFill>
        </p:spPr>
        <p:txBody>
          <a:bodyPr wrap="square" rtlCol="0">
            <a:spAutoFit/>
          </a:bodyPr>
          <a:lstStyle/>
          <a:p>
            <a:pPr algn="ctr"/>
            <a:endParaRPr lang="en-US" sz="4500" dirty="0"/>
          </a:p>
          <a:p>
            <a:pPr algn="ctr"/>
            <a:endParaRPr lang="en-US" sz="1400" dirty="0">
              <a:solidFill>
                <a:schemeClr val="bg1"/>
              </a:solidFill>
            </a:endParaRPr>
          </a:p>
          <a:p>
            <a:pPr algn="ctr"/>
            <a:r>
              <a:rPr lang="en-US" sz="4500" dirty="0">
                <a:solidFill>
                  <a:schemeClr val="bg1"/>
                </a:solidFill>
              </a:rPr>
              <a:t>Expenses</a:t>
            </a:r>
          </a:p>
        </p:txBody>
      </p:sp>
      <p:sp>
        <p:nvSpPr>
          <p:cNvPr id="7" name="TextBox 6"/>
          <p:cNvSpPr txBox="1"/>
          <p:nvPr/>
        </p:nvSpPr>
        <p:spPr>
          <a:xfrm>
            <a:off x="177883" y="1738671"/>
            <a:ext cx="8788234" cy="4524315"/>
          </a:xfrm>
          <a:prstGeom prst="rect">
            <a:avLst/>
          </a:prstGeom>
          <a:noFill/>
        </p:spPr>
        <p:txBody>
          <a:bodyPr wrap="square" rtlCol="0">
            <a:spAutoFit/>
          </a:bodyPr>
          <a:lstStyle/>
          <a:p>
            <a:r>
              <a:rPr lang="en-US" b="1" dirty="0">
                <a:solidFill>
                  <a:srgbClr val="C00000"/>
                </a:solidFill>
              </a:rPr>
              <a:t>Lodge to District: </a:t>
            </a:r>
            <a:r>
              <a:rPr lang="en-US" dirty="0"/>
              <a:t>Lodge Directors should accompany winners and their parent/guardian to the District contest. Any reasonable expenses incurred should be the responsibility of the sponsoring Lodge. </a:t>
            </a:r>
          </a:p>
          <a:p>
            <a:endParaRPr lang="en-US" dirty="0"/>
          </a:p>
          <a:p>
            <a:r>
              <a:rPr lang="en-US" b="1" dirty="0">
                <a:solidFill>
                  <a:srgbClr val="C00000"/>
                </a:solidFill>
              </a:rPr>
              <a:t>District to State: </a:t>
            </a:r>
            <a:r>
              <a:rPr lang="en-US" dirty="0"/>
              <a:t>District Directors should accompany winners and their parent/guardian to the State contest. This could be an overnight trip. Any reasonable expenses incurred should be the responsibility of the sponsoring Lodge. </a:t>
            </a:r>
          </a:p>
          <a:p>
            <a:endParaRPr lang="en-US" dirty="0"/>
          </a:p>
          <a:p>
            <a:r>
              <a:rPr lang="en-US" b="1" dirty="0">
                <a:solidFill>
                  <a:srgbClr val="C00000"/>
                </a:solidFill>
              </a:rPr>
              <a:t>State to Regional: </a:t>
            </a:r>
            <a:r>
              <a:rPr lang="en-US" dirty="0"/>
              <a:t>State Directors must accompany winners and their parent/guardian to the Regional contest. The Elks National Foundation will cover the expenses of transportation, housing and food for all winners and their parent/guardian. Details will be provided by the Regional Hoop Shoot Director.</a:t>
            </a:r>
            <a:r>
              <a:rPr lang="en-US" dirty="0" smtClean="0"/>
              <a:t> </a:t>
            </a:r>
            <a:r>
              <a:rPr lang="en-US" dirty="0" smtClean="0">
                <a:solidFill>
                  <a:srgbClr val="BA0000"/>
                </a:solidFill>
              </a:rPr>
              <a:t>Date</a:t>
            </a:r>
            <a:r>
              <a:rPr lang="en-US" dirty="0" smtClean="0"/>
              <a:t> </a:t>
            </a:r>
            <a:r>
              <a:rPr lang="en-US" b="1" dirty="0" smtClean="0">
                <a:solidFill>
                  <a:srgbClr val="BA0000"/>
                </a:solidFill>
              </a:rPr>
              <a:t>Las </a:t>
            </a:r>
            <a:r>
              <a:rPr lang="en-US" b="1" dirty="0">
                <a:solidFill>
                  <a:srgbClr val="BA0000"/>
                </a:solidFill>
              </a:rPr>
              <a:t>Vegas Nevada March 2-4  2018</a:t>
            </a:r>
          </a:p>
          <a:p>
            <a:endParaRPr lang="en-US" dirty="0"/>
          </a:p>
          <a:p>
            <a:r>
              <a:rPr lang="en-US" b="1" dirty="0">
                <a:solidFill>
                  <a:srgbClr val="C00000"/>
                </a:solidFill>
              </a:rPr>
              <a:t>Regional to National: </a:t>
            </a:r>
            <a:r>
              <a:rPr lang="en-US" dirty="0"/>
              <a:t>The Elks National Foundation will coordinate and cover the expenses of transportation, housing and food for winners and their parents/guardians. </a:t>
            </a:r>
            <a:endParaRPr lang="en-US" dirty="0" smtClean="0"/>
          </a:p>
          <a:p>
            <a:r>
              <a:rPr lang="en-US" b="1" dirty="0" smtClean="0">
                <a:solidFill>
                  <a:srgbClr val="BA0000"/>
                </a:solidFill>
              </a:rPr>
              <a:t>Date Chicago </a:t>
            </a:r>
            <a:r>
              <a:rPr lang="en-US" b="1" dirty="0">
                <a:solidFill>
                  <a:srgbClr val="BA0000"/>
                </a:solidFill>
              </a:rPr>
              <a:t>Illinois April 19-22  2018</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1" y="98449"/>
            <a:ext cx="702657" cy="874293"/>
          </a:xfrm>
          <a:prstGeom prst="rect">
            <a:avLst/>
          </a:prstGeom>
        </p:spPr>
      </p:pic>
    </p:spTree>
    <p:extLst>
      <p:ext uri="{BB962C8B-B14F-4D97-AF65-F5344CB8AC3E}">
        <p14:creationId xmlns:p14="http://schemas.microsoft.com/office/powerpoint/2010/main" val="143162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692771"/>
          </a:xfrm>
          <a:prstGeom prst="rect">
            <a:avLst/>
          </a:prstGeom>
          <a:solidFill>
            <a:srgbClr val="002060"/>
          </a:solidFill>
        </p:spPr>
        <p:txBody>
          <a:bodyPr wrap="square" rtlCol="0">
            <a:spAutoFit/>
          </a:bodyPr>
          <a:lstStyle/>
          <a:p>
            <a:pPr algn="ctr"/>
            <a:endParaRPr lang="en-US" sz="4500" dirty="0"/>
          </a:p>
          <a:p>
            <a:pPr algn="ctr"/>
            <a:endParaRPr lang="en-US" sz="1400" dirty="0">
              <a:solidFill>
                <a:schemeClr val="bg1"/>
              </a:solidFill>
            </a:endParaRPr>
          </a:p>
          <a:p>
            <a:pPr algn="ctr"/>
            <a:r>
              <a:rPr lang="en-US" sz="4500" dirty="0">
                <a:solidFill>
                  <a:schemeClr val="bg1"/>
                </a:solidFill>
              </a:rPr>
              <a:t>Publicity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1" y="98449"/>
            <a:ext cx="702657" cy="874293"/>
          </a:xfrm>
          <a:prstGeom prst="rect">
            <a:avLst/>
          </a:prstGeom>
        </p:spPr>
      </p:pic>
      <p:sp>
        <p:nvSpPr>
          <p:cNvPr id="2" name="Rectangle 1"/>
          <p:cNvSpPr/>
          <p:nvPr/>
        </p:nvSpPr>
        <p:spPr>
          <a:xfrm>
            <a:off x="254001" y="1916781"/>
            <a:ext cx="8940800" cy="5632311"/>
          </a:xfrm>
          <a:prstGeom prst="rect">
            <a:avLst/>
          </a:prstGeom>
        </p:spPr>
        <p:txBody>
          <a:bodyPr wrap="square">
            <a:spAutoFit/>
          </a:bodyPr>
          <a:lstStyle/>
          <a:p>
            <a:r>
              <a:rPr lang="en-US" dirty="0">
                <a:solidFill>
                  <a:srgbClr val="000000"/>
                </a:solidFill>
                <a:latin typeface="Arial" panose="020B0604020202020204" pitchFamily="34" charset="0"/>
              </a:rPr>
              <a:t>In the Hoop Shoot</a:t>
            </a:r>
            <a:r>
              <a:rPr lang="en-US" sz="800" dirty="0">
                <a:solidFill>
                  <a:srgbClr val="000000"/>
                </a:solidFill>
                <a:latin typeface="Arial" panose="020B0604020202020204" pitchFamily="34" charset="0"/>
              </a:rPr>
              <a:t> </a:t>
            </a:r>
            <a:r>
              <a:rPr lang="en-US" dirty="0">
                <a:solidFill>
                  <a:srgbClr val="000000"/>
                </a:solidFill>
                <a:latin typeface="Arial" panose="020B0604020202020204" pitchFamily="34" charset="0"/>
              </a:rPr>
              <a:t>Directors’ annual supply kit, there are additional materials to help guide you in publicizing your contest. </a:t>
            </a:r>
            <a:r>
              <a:rPr lang="en-US" b="1" dirty="0">
                <a:solidFill>
                  <a:srgbClr val="000000"/>
                </a:solidFill>
                <a:latin typeface="Arial" panose="020B0604020202020204" pitchFamily="34" charset="0"/>
              </a:rPr>
              <a:t>Please note</a:t>
            </a:r>
            <a:r>
              <a:rPr lang="en-US" dirty="0">
                <a:solidFill>
                  <a:srgbClr val="000000"/>
                </a:solidFill>
                <a:latin typeface="Arial" panose="020B0604020202020204" pitchFamily="34" charset="0"/>
              </a:rPr>
              <a:t>: Hoop Shoot</a:t>
            </a:r>
            <a:r>
              <a:rPr lang="en-US" sz="800" dirty="0">
                <a:solidFill>
                  <a:srgbClr val="000000"/>
                </a:solidFill>
                <a:latin typeface="Arial" panose="020B0604020202020204" pitchFamily="34" charset="0"/>
              </a:rPr>
              <a:t> </a:t>
            </a:r>
            <a:r>
              <a:rPr lang="en-US" dirty="0">
                <a:solidFill>
                  <a:srgbClr val="000000"/>
                </a:solidFill>
                <a:latin typeface="Arial" panose="020B0604020202020204" pitchFamily="34" charset="0"/>
              </a:rPr>
              <a:t>Directors at every level of the competition should work with the Public Relations Committee (if available) to contact available newspapers, radio and TV stations for media coverage. Provide the names of contestants, when they are available. Here are some additional tips to get your Hoop Shoot</a:t>
            </a:r>
            <a:r>
              <a:rPr lang="en-US" sz="800" dirty="0">
                <a:solidFill>
                  <a:srgbClr val="000000"/>
                </a:solidFill>
                <a:latin typeface="Arial" panose="020B0604020202020204" pitchFamily="34" charset="0"/>
              </a:rPr>
              <a:t>  </a:t>
            </a:r>
            <a:r>
              <a:rPr lang="en-US" dirty="0">
                <a:solidFill>
                  <a:srgbClr val="000000"/>
                </a:solidFill>
                <a:latin typeface="Arial" panose="020B0604020202020204" pitchFamily="34" charset="0"/>
              </a:rPr>
              <a:t>in the news: </a:t>
            </a:r>
          </a:p>
          <a:p>
            <a:endParaRPr lang="en-US" dirty="0">
              <a:solidFill>
                <a:srgbClr val="000000"/>
              </a:solidFill>
              <a:latin typeface="Arial" panose="020B0604020202020204" pitchFamily="34" charset="0"/>
            </a:endParaRPr>
          </a:p>
          <a:p>
            <a:pPr marL="342900" indent="-342900">
              <a:buFont typeface="+mj-lt"/>
              <a:buAutoNum type="arabicPeriod"/>
            </a:pPr>
            <a:r>
              <a:rPr lang="en-US" dirty="0"/>
              <a:t>Login to Directors’ Drills at </a:t>
            </a:r>
            <a:r>
              <a:rPr lang="en-US" b="1" i="1" dirty="0"/>
              <a:t>www.elks.org/hoopshoot </a:t>
            </a:r>
            <a:r>
              <a:rPr lang="en-US" dirty="0"/>
              <a:t>to utilize promotional tools like the ENF’s News Release Generator. </a:t>
            </a:r>
          </a:p>
          <a:p>
            <a:pPr marL="342900" indent="-342900">
              <a:buFont typeface="+mj-lt"/>
              <a:buAutoNum type="arabicPeriod"/>
            </a:pPr>
            <a:r>
              <a:rPr lang="en-US" dirty="0"/>
              <a:t>Provide local schools and community organizations with program fliers and posters.</a:t>
            </a:r>
          </a:p>
          <a:p>
            <a:pPr marL="342900" indent="-342900">
              <a:buFont typeface="+mj-lt"/>
              <a:buAutoNum type="arabicPeriod"/>
            </a:pPr>
            <a:r>
              <a:rPr lang="en-US" dirty="0"/>
              <a:t>Begin publicizing the event at least three to four weeks before the contest and continue your publicity each week. </a:t>
            </a:r>
          </a:p>
          <a:p>
            <a:pPr marL="342900" indent="-342900">
              <a:buFont typeface="+mj-lt"/>
              <a:buAutoNum type="arabicPeriod"/>
            </a:pPr>
            <a:r>
              <a:rPr lang="en-US" dirty="0"/>
              <a:t>Enlist a photographer to take pictures of the contestants practicing and give them, along with a news release, to your local paper for more publicity. </a:t>
            </a:r>
          </a:p>
          <a:p>
            <a:pPr marL="342900" indent="-342900">
              <a:buFont typeface="+mj-lt"/>
              <a:buAutoNum type="arabicPeriod"/>
            </a:pPr>
            <a:r>
              <a:rPr lang="en-US" dirty="0"/>
              <a:t>Explain who the Elks are and provide more information about the mission and purpose of the organization. </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endParaRPr lang="en-US" dirty="0"/>
          </a:p>
        </p:txBody>
      </p:sp>
    </p:spTree>
    <p:extLst>
      <p:ext uri="{BB962C8B-B14F-4D97-AF65-F5344CB8AC3E}">
        <p14:creationId xmlns:p14="http://schemas.microsoft.com/office/powerpoint/2010/main" val="168183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692771"/>
          </a:xfrm>
          <a:prstGeom prst="rect">
            <a:avLst/>
          </a:prstGeom>
          <a:solidFill>
            <a:srgbClr val="002060"/>
          </a:solidFill>
        </p:spPr>
        <p:txBody>
          <a:bodyPr wrap="square" rtlCol="0">
            <a:spAutoFit/>
          </a:bodyPr>
          <a:lstStyle/>
          <a:p>
            <a:pPr algn="ctr"/>
            <a:endParaRPr lang="en-US" sz="4500" dirty="0"/>
          </a:p>
          <a:p>
            <a:pPr algn="ctr"/>
            <a:endParaRPr lang="en-US" sz="1400" dirty="0">
              <a:solidFill>
                <a:schemeClr val="bg1"/>
              </a:solidFill>
            </a:endParaRPr>
          </a:p>
          <a:p>
            <a:pPr algn="ctr"/>
            <a:r>
              <a:rPr lang="en-US" sz="4500" dirty="0">
                <a:solidFill>
                  <a:schemeClr val="bg1"/>
                </a:solidFill>
              </a:rPr>
              <a:t>Awards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1" y="98449"/>
            <a:ext cx="702657" cy="874293"/>
          </a:xfrm>
          <a:prstGeom prst="rect">
            <a:avLst/>
          </a:prstGeom>
        </p:spPr>
      </p:pic>
      <p:sp>
        <p:nvSpPr>
          <p:cNvPr id="2" name="Rectangle 1"/>
          <p:cNvSpPr/>
          <p:nvPr/>
        </p:nvSpPr>
        <p:spPr>
          <a:xfrm>
            <a:off x="254001" y="1916781"/>
            <a:ext cx="8940800" cy="1200329"/>
          </a:xfrm>
          <a:prstGeom prst="rect">
            <a:avLst/>
          </a:prstGeom>
        </p:spPr>
        <p:txBody>
          <a:bodyPr wrap="square">
            <a:spAutoFit/>
          </a:bodyPr>
          <a:lstStyle/>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endParaRPr lang="en-US" dirty="0"/>
          </a:p>
        </p:txBody>
      </p:sp>
      <p:sp>
        <p:nvSpPr>
          <p:cNvPr id="3" name="Rectangle 2"/>
          <p:cNvSpPr/>
          <p:nvPr/>
        </p:nvSpPr>
        <p:spPr>
          <a:xfrm>
            <a:off x="214084" y="1779687"/>
            <a:ext cx="8715829" cy="5078313"/>
          </a:xfrm>
          <a:prstGeom prst="rect">
            <a:avLst/>
          </a:prstGeom>
        </p:spPr>
        <p:txBody>
          <a:bodyPr wrap="square">
            <a:spAutoFit/>
          </a:bodyPr>
          <a:lstStyle/>
          <a:p>
            <a:r>
              <a:rPr lang="en-US" b="1" dirty="0">
                <a:solidFill>
                  <a:srgbClr val="C00000"/>
                </a:solidFill>
              </a:rPr>
              <a:t>Lodge Contests: </a:t>
            </a:r>
            <a:r>
              <a:rPr lang="en-US" dirty="0">
                <a:solidFill>
                  <a:srgbClr val="000000"/>
                </a:solidFill>
              </a:rPr>
              <a:t>Certificates for Lodge winners may be downloaded from the Directors’ Drills page of the Hoop Shoot website. Visit </a:t>
            </a:r>
            <a:r>
              <a:rPr lang="en-US" b="1" i="1" dirty="0">
                <a:solidFill>
                  <a:srgbClr val="000000"/>
                </a:solidFill>
              </a:rPr>
              <a:t>www.elks.org/hoopshoot </a:t>
            </a:r>
            <a:r>
              <a:rPr lang="en-US" dirty="0">
                <a:solidFill>
                  <a:srgbClr val="000000"/>
                </a:solidFill>
              </a:rPr>
              <a:t>and click “Directors’ Drills”. Any other awards are purchased at the expense of the sponsoring Lodge. </a:t>
            </a:r>
          </a:p>
          <a:p>
            <a:endParaRPr lang="en-US" dirty="0">
              <a:solidFill>
                <a:srgbClr val="000000"/>
              </a:solidFill>
            </a:endParaRPr>
          </a:p>
          <a:p>
            <a:r>
              <a:rPr lang="en-US" b="1" dirty="0">
                <a:solidFill>
                  <a:srgbClr val="C00000"/>
                </a:solidFill>
              </a:rPr>
              <a:t>District Contests: </a:t>
            </a:r>
            <a:r>
              <a:rPr lang="en-US" dirty="0"/>
              <a:t>The Elks National Foundation will provide three first- place and three runner-up trophies for each age/gender division. Certificates of Participation are available online. To download certificates, visit </a:t>
            </a:r>
            <a:r>
              <a:rPr lang="en-US" b="1" i="1" dirty="0"/>
              <a:t>www.elks.org/hoopshoot </a:t>
            </a:r>
            <a:r>
              <a:rPr lang="en-US" dirty="0"/>
              <a:t>and click “Directors’ Drills”. Any other awards are purchased at the expense of the District or State Association. </a:t>
            </a:r>
          </a:p>
          <a:p>
            <a:endParaRPr lang="en-US" dirty="0"/>
          </a:p>
          <a:p>
            <a:r>
              <a:rPr lang="en-US" b="1" dirty="0">
                <a:solidFill>
                  <a:srgbClr val="C00000"/>
                </a:solidFill>
              </a:rPr>
              <a:t>State Association:</a:t>
            </a:r>
            <a:r>
              <a:rPr lang="en-US" dirty="0"/>
              <a:t> The Elks National Foundation will provide three first-, second- and third- place trophies for each age/gender division. Certificates of Participation are available online. To download certificates, visit </a:t>
            </a:r>
            <a:r>
              <a:rPr lang="en-US" b="1" i="1" dirty="0"/>
              <a:t>www.elks.org/hoopshoot </a:t>
            </a:r>
            <a:r>
              <a:rPr lang="en-US" dirty="0"/>
              <a:t>and click “Directors’ Drills”. Any other awards are purchased at the expense of the State Elks Association. </a:t>
            </a:r>
          </a:p>
          <a:p>
            <a:endParaRPr lang="en-US" dirty="0"/>
          </a:p>
          <a:p>
            <a:r>
              <a:rPr lang="en-US" b="1" dirty="0">
                <a:solidFill>
                  <a:srgbClr val="C00000"/>
                </a:solidFill>
              </a:rPr>
              <a:t>REMEMBER: </a:t>
            </a:r>
            <a:r>
              <a:rPr lang="en-US" dirty="0"/>
              <a:t>You are not permitted to give any award of monetary value. Money, checks, bonds, gift certificates and scholarships are not allowed under any circumstance. Reimbursements for travel and housing will be paid directly to the contestant’s parent or guardian, never to the contestant. </a:t>
            </a:r>
          </a:p>
        </p:txBody>
      </p:sp>
    </p:spTree>
    <p:extLst>
      <p:ext uri="{BB962C8B-B14F-4D97-AF65-F5344CB8AC3E}">
        <p14:creationId xmlns:p14="http://schemas.microsoft.com/office/powerpoint/2010/main" val="362057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1" y="1916781"/>
            <a:ext cx="8940800" cy="1200329"/>
          </a:xfrm>
          <a:prstGeom prst="rect">
            <a:avLst/>
          </a:prstGeom>
        </p:spPr>
        <p:txBody>
          <a:bodyPr wrap="square">
            <a:spAutoFit/>
          </a:bodyPr>
          <a:lstStyle/>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endParaRPr lang="en-US" dirty="0"/>
          </a:p>
        </p:txBody>
      </p:sp>
      <p:pic>
        <p:nvPicPr>
          <p:cNvPr id="8" name="Picture 7"/>
          <p:cNvPicPr>
            <a:picLocks noChangeAspect="1"/>
          </p:cNvPicPr>
          <p:nvPr/>
        </p:nvPicPr>
        <p:blipFill>
          <a:blip r:embed="rId2"/>
          <a:stretch>
            <a:fillRect/>
          </a:stretch>
        </p:blipFill>
        <p:spPr>
          <a:xfrm>
            <a:off x="2599976" y="0"/>
            <a:ext cx="3944048" cy="6858000"/>
          </a:xfrm>
          <a:prstGeom prst="rect">
            <a:avLst/>
          </a:prstGeom>
        </p:spPr>
      </p:pic>
    </p:spTree>
    <p:extLst>
      <p:ext uri="{BB962C8B-B14F-4D97-AF65-F5344CB8AC3E}">
        <p14:creationId xmlns:p14="http://schemas.microsoft.com/office/powerpoint/2010/main" val="108584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5745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17742" cy="6858000"/>
          </a:xfrm>
          <a:prstGeom prst="rect">
            <a:avLst/>
          </a:prstGeom>
        </p:spPr>
      </p:pic>
    </p:spTree>
    <p:extLst>
      <p:ext uri="{BB962C8B-B14F-4D97-AF65-F5344CB8AC3E}">
        <p14:creationId xmlns:p14="http://schemas.microsoft.com/office/powerpoint/2010/main" val="11728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431161"/>
          </a:xfrm>
          <a:prstGeom prst="rect">
            <a:avLst/>
          </a:prstGeom>
          <a:solidFill>
            <a:srgbClr val="002060"/>
          </a:solidFill>
        </p:spPr>
        <p:txBody>
          <a:bodyPr wrap="square" rtlCol="0">
            <a:spAutoFit/>
          </a:bodyPr>
          <a:lstStyle/>
          <a:p>
            <a:pPr algn="ctr"/>
            <a:endParaRPr lang="en-US" sz="4500" dirty="0"/>
          </a:p>
          <a:p>
            <a:pPr algn="ctr"/>
            <a:endParaRPr lang="en-US" sz="1400" dirty="0">
              <a:solidFill>
                <a:schemeClr val="bg1"/>
              </a:solidFill>
            </a:endParaRPr>
          </a:p>
          <a:p>
            <a:pPr algn="ctr"/>
            <a:r>
              <a:rPr lang="en-US" sz="2800" dirty="0">
                <a:solidFill>
                  <a:schemeClr val="bg1"/>
                </a:solidFill>
              </a:rPr>
              <a:t>Appoint a Hoop Shoot Director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0" y="30746"/>
            <a:ext cx="702657" cy="874293"/>
          </a:xfrm>
          <a:prstGeom prst="rect">
            <a:avLst/>
          </a:prstGeom>
        </p:spPr>
      </p:pic>
      <p:sp>
        <p:nvSpPr>
          <p:cNvPr id="2" name="Rectangle 1"/>
          <p:cNvSpPr/>
          <p:nvPr/>
        </p:nvSpPr>
        <p:spPr>
          <a:xfrm>
            <a:off x="264883" y="1987513"/>
            <a:ext cx="8614229" cy="4247317"/>
          </a:xfrm>
          <a:prstGeom prst="rect">
            <a:avLst/>
          </a:prstGeom>
        </p:spPr>
        <p:txBody>
          <a:bodyPr wrap="square">
            <a:spAutoFit/>
          </a:bodyPr>
          <a:lstStyle/>
          <a:p>
            <a:r>
              <a:rPr lang="en-US" dirty="0">
                <a:solidFill>
                  <a:srgbClr val="000000"/>
                </a:solidFill>
                <a:latin typeface="Arial" panose="020B0604020202020204" pitchFamily="34" charset="0"/>
              </a:rPr>
              <a:t>Hoop Shoot Directors should be appointed by each Lodge’s Exalted Ruler. </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The Lodge Secretary should enter the Director’s information as a Lodge Hoop Shoot Chair in CLMS. Please be sure that the Lodge Committee Chair has a valid email address. In order for Lodge Directors to have access to the Director’s Dashboard on the Hoop Shoot website, the Secretary must also appoint this person, or another member of the committee as the Hoop Shoot Coordinator under the Staff tab on CLMS. Contact the Elks National Foundation with any questions by emailing </a:t>
            </a:r>
            <a:r>
              <a:rPr lang="en-US" i="1" dirty="0">
                <a:solidFill>
                  <a:srgbClr val="000000"/>
                </a:solidFill>
                <a:latin typeface="Arial" panose="020B0604020202020204" pitchFamily="34" charset="0"/>
              </a:rPr>
              <a:t>hoopshoot@elks.org</a:t>
            </a:r>
            <a:r>
              <a:rPr lang="en-US" dirty="0">
                <a:solidFill>
                  <a:srgbClr val="000000"/>
                </a:solidFill>
                <a:latin typeface="Arial" panose="020B0604020202020204" pitchFamily="34" charset="0"/>
              </a:rPr>
              <a:t>. </a:t>
            </a: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7813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431161"/>
          </a:xfrm>
          <a:prstGeom prst="rect">
            <a:avLst/>
          </a:prstGeom>
          <a:solidFill>
            <a:srgbClr val="002060"/>
          </a:solidFill>
        </p:spPr>
        <p:txBody>
          <a:bodyPr wrap="square" rtlCol="0">
            <a:spAutoFit/>
          </a:bodyPr>
          <a:lstStyle/>
          <a:p>
            <a:pPr algn="ctr"/>
            <a:endParaRPr lang="en-US" sz="4500" dirty="0"/>
          </a:p>
          <a:p>
            <a:pPr algn="ctr"/>
            <a:endParaRPr lang="en-US" sz="1400" dirty="0">
              <a:solidFill>
                <a:schemeClr val="bg1"/>
              </a:solidFill>
            </a:endParaRPr>
          </a:p>
          <a:p>
            <a:pPr algn="ctr"/>
            <a:r>
              <a:rPr lang="en-US" sz="2800" dirty="0">
                <a:solidFill>
                  <a:schemeClr val="bg1"/>
                </a:solidFill>
              </a:rPr>
              <a:t>Appointing a Hoop Shoot Coordinator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0" y="30746"/>
            <a:ext cx="702657" cy="874293"/>
          </a:xfrm>
          <a:prstGeom prst="rect">
            <a:avLst/>
          </a:prstGeom>
        </p:spPr>
      </p:pic>
      <p:sp>
        <p:nvSpPr>
          <p:cNvPr id="11" name="Rectangle 10"/>
          <p:cNvSpPr/>
          <p:nvPr/>
        </p:nvSpPr>
        <p:spPr>
          <a:xfrm>
            <a:off x="254000" y="1702292"/>
            <a:ext cx="8599714" cy="3631763"/>
          </a:xfrm>
          <a:prstGeom prst="rect">
            <a:avLst/>
          </a:prstGeom>
        </p:spPr>
        <p:txBody>
          <a:bodyPr wrap="square">
            <a:spAutoFit/>
          </a:bodyPr>
          <a:lstStyle/>
          <a:p>
            <a:r>
              <a:rPr lang="en-US" sz="1600" b="1" dirty="0">
                <a:solidFill>
                  <a:srgbClr val="C00000"/>
                </a:solidFill>
                <a:latin typeface="Arial" panose="020B0604020202020204" pitchFamily="34" charset="0"/>
              </a:rPr>
              <a:t>Lodge Secretary:</a:t>
            </a:r>
          </a:p>
          <a:p>
            <a:endParaRPr lang="en-US" sz="160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To help Lodge Hoop Shoot Directors manage their contests and move their winners on to the next level of competition, a Hoop Shoot Coordinator position has been created in CLMS. </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Hoop Shoot Coordinators can access an online dashboard, called the Directors’ Dashboard, where they will manage all aspects of their contest, including entering winners’ information and reporting participation. They are not allowed to perform any secretarial functions and cannot access CLMS. Ideally, the Hoop Shoot Coordinator should be the Lodge Hoop Shoot Director. If you do not yet have a Lodge Hoop Shoot Director appointed, please do so. The coordinator must be a member of the Lodge, involved with the Hoop Shoot, and computer savvy. </a:t>
            </a:r>
            <a:endParaRPr lang="en-US" dirty="0"/>
          </a:p>
        </p:txBody>
      </p:sp>
    </p:spTree>
    <p:extLst>
      <p:ext uri="{BB962C8B-B14F-4D97-AF65-F5344CB8AC3E}">
        <p14:creationId xmlns:p14="http://schemas.microsoft.com/office/powerpoint/2010/main" val="367775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431161"/>
          </a:xfrm>
          <a:prstGeom prst="rect">
            <a:avLst/>
          </a:prstGeom>
          <a:solidFill>
            <a:srgbClr val="002060"/>
          </a:solidFill>
        </p:spPr>
        <p:txBody>
          <a:bodyPr wrap="square" rtlCol="0">
            <a:spAutoFit/>
          </a:bodyPr>
          <a:lstStyle/>
          <a:p>
            <a:pPr algn="ctr"/>
            <a:endParaRPr lang="en-US" sz="4500" dirty="0"/>
          </a:p>
          <a:p>
            <a:pPr algn="ctr"/>
            <a:endParaRPr lang="en-US" sz="1400" dirty="0">
              <a:solidFill>
                <a:schemeClr val="bg1"/>
              </a:solidFill>
            </a:endParaRPr>
          </a:p>
          <a:p>
            <a:pPr algn="ctr"/>
            <a:r>
              <a:rPr lang="en-US" sz="2800" dirty="0">
                <a:solidFill>
                  <a:schemeClr val="bg1"/>
                </a:solidFill>
              </a:rPr>
              <a:t>How to Appoint a Hoop Shoot Coordinator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0" y="30746"/>
            <a:ext cx="702657" cy="874293"/>
          </a:xfrm>
          <a:prstGeom prst="rect">
            <a:avLst/>
          </a:prstGeom>
        </p:spPr>
      </p:pic>
      <p:sp>
        <p:nvSpPr>
          <p:cNvPr id="11" name="Rectangle 10"/>
          <p:cNvSpPr/>
          <p:nvPr/>
        </p:nvSpPr>
        <p:spPr>
          <a:xfrm>
            <a:off x="272141" y="1535378"/>
            <a:ext cx="8599714" cy="4801314"/>
          </a:xfrm>
          <a:prstGeom prst="rect">
            <a:avLst/>
          </a:prstGeom>
        </p:spPr>
        <p:txBody>
          <a:bodyPr wrap="square">
            <a:spAutoFit/>
          </a:bodyPr>
          <a:lstStyle/>
          <a:p>
            <a:endParaRPr lang="en-US" dirty="0"/>
          </a:p>
          <a:p>
            <a:r>
              <a:rPr lang="en-US" dirty="0"/>
              <a:t> 1. The Lodge Secretary should sign into CLMS. </a:t>
            </a:r>
          </a:p>
          <a:p>
            <a:endParaRPr lang="en-US" dirty="0"/>
          </a:p>
          <a:p>
            <a:r>
              <a:rPr lang="en-US" dirty="0"/>
              <a:t>2. From the homepage, click the CLMS2Web </a:t>
            </a:r>
            <a:r>
              <a:rPr lang="en-US" i="1" dirty="0"/>
              <a:t>Staff </a:t>
            </a:r>
            <a:r>
              <a:rPr lang="en-US" dirty="0"/>
              <a:t>tab at the top. </a:t>
            </a:r>
          </a:p>
          <a:p>
            <a:endParaRPr lang="en-US" dirty="0"/>
          </a:p>
          <a:p>
            <a:r>
              <a:rPr lang="en-US" dirty="0"/>
              <a:t>3. Click on the link labeled </a:t>
            </a:r>
            <a:r>
              <a:rPr lang="en-US" i="1" dirty="0"/>
              <a:t>Appoint Hoop Shoot Coordinator</a:t>
            </a:r>
            <a:r>
              <a:rPr lang="en-US" dirty="0"/>
              <a:t>. There will be a drop-down menu with all the members of your Lodge who currently have </a:t>
            </a:r>
            <a:r>
              <a:rPr lang="en-US" i="1" dirty="0"/>
              <a:t>elks.org </a:t>
            </a:r>
            <a:r>
              <a:rPr lang="en-US" dirty="0"/>
              <a:t>accounts. Select the name of the person you’d like to appoint, and then click the button labeled </a:t>
            </a:r>
            <a:r>
              <a:rPr lang="en-US" i="1" dirty="0"/>
              <a:t>Appoint New Hoop Shoot Coordinator</a:t>
            </a:r>
            <a:r>
              <a:rPr lang="en-US" dirty="0"/>
              <a:t>. If your Lodge Hoop Shoot Director does not have an </a:t>
            </a:r>
            <a:r>
              <a:rPr lang="en-US" i="1" dirty="0"/>
              <a:t>elks.org </a:t>
            </a:r>
            <a:r>
              <a:rPr lang="en-US" dirty="0"/>
              <a:t>account, he or she will have to register so that you can assign Hoop Shoot Coordinator access. </a:t>
            </a:r>
          </a:p>
          <a:p>
            <a:endParaRPr lang="en-US" dirty="0"/>
          </a:p>
          <a:p>
            <a:r>
              <a:rPr lang="en-US" dirty="0"/>
              <a:t>4. The appointment will be immediate, and the new Hoop Shoot Coordinator Directors’ Dashboard access privileges the next time he or she signs on using his or her existing </a:t>
            </a:r>
            <a:r>
              <a:rPr lang="en-US" i="1" dirty="0"/>
              <a:t>elks.org </a:t>
            </a:r>
            <a:r>
              <a:rPr lang="en-US" dirty="0"/>
              <a:t>user name and password. </a:t>
            </a:r>
          </a:p>
          <a:p>
            <a:endParaRPr lang="en-US" dirty="0"/>
          </a:p>
          <a:p>
            <a:r>
              <a:rPr lang="en-US" dirty="0"/>
              <a:t>If you have any questions, email </a:t>
            </a:r>
            <a:r>
              <a:rPr lang="en-US" i="1" dirty="0"/>
              <a:t>hoopshoot@elks.org </a:t>
            </a:r>
            <a:r>
              <a:rPr lang="en-US" dirty="0"/>
              <a:t>or call 773/755-4758. </a:t>
            </a:r>
            <a:endParaRPr lang="en-US"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86548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431161"/>
          </a:xfrm>
          <a:prstGeom prst="rect">
            <a:avLst/>
          </a:prstGeom>
          <a:solidFill>
            <a:srgbClr val="002060"/>
          </a:solidFill>
        </p:spPr>
        <p:txBody>
          <a:bodyPr wrap="square" rtlCol="0">
            <a:spAutoFit/>
          </a:bodyPr>
          <a:lstStyle/>
          <a:p>
            <a:pPr algn="ctr"/>
            <a:endParaRPr lang="en-US" sz="4500" dirty="0"/>
          </a:p>
          <a:p>
            <a:pPr algn="ctr"/>
            <a:endParaRPr lang="en-US" sz="1400" dirty="0">
              <a:solidFill>
                <a:schemeClr val="bg1"/>
              </a:solidFill>
            </a:endParaRPr>
          </a:p>
          <a:p>
            <a:pPr algn="ctr"/>
            <a:r>
              <a:rPr lang="en-US" sz="2800" dirty="0">
                <a:solidFill>
                  <a:schemeClr val="bg1"/>
                </a:solidFill>
              </a:rPr>
              <a:t>Available on the Directors Dashboard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0" y="30746"/>
            <a:ext cx="702657" cy="874293"/>
          </a:xfrm>
          <a:prstGeom prst="rect">
            <a:avLst/>
          </a:prstGeom>
        </p:spPr>
      </p:pic>
      <p:sp>
        <p:nvSpPr>
          <p:cNvPr id="2" name="Rectangle 1"/>
          <p:cNvSpPr/>
          <p:nvPr/>
        </p:nvSpPr>
        <p:spPr>
          <a:xfrm>
            <a:off x="210455" y="1610034"/>
            <a:ext cx="4506688" cy="4524315"/>
          </a:xfrm>
          <a:prstGeom prst="rect">
            <a:avLst/>
          </a:prstGeom>
        </p:spPr>
        <p:txBody>
          <a:bodyPr wrap="square">
            <a:spAutoFit/>
          </a:bodyPr>
          <a:lstStyle/>
          <a:p>
            <a:r>
              <a:rPr lang="en-US" b="1" dirty="0">
                <a:solidFill>
                  <a:srgbClr val="000000"/>
                </a:solidFill>
                <a:latin typeface="Arial" panose="020B0604020202020204" pitchFamily="34" charset="0"/>
              </a:rPr>
              <a:t>Promotional </a:t>
            </a:r>
            <a:endParaRPr lang="en-US" dirty="0">
              <a:solidFill>
                <a:srgbClr val="000000"/>
              </a:solidFill>
              <a:latin typeface="Arial" panose="020B0604020202020204" pitchFamily="34" charset="0"/>
            </a:endParaRPr>
          </a:p>
          <a:p>
            <a:pPr marL="285750" indent="-285750">
              <a:buFont typeface="Wingdings" panose="05000000000000000000" pitchFamily="2" charset="2"/>
              <a:buChar char="q"/>
            </a:pPr>
            <a:r>
              <a:rPr lang="en-US" dirty="0">
                <a:solidFill>
                  <a:srgbClr val="000000"/>
                </a:solidFill>
                <a:latin typeface="Arial" panose="020B0604020202020204" pitchFamily="34" charset="0"/>
              </a:rPr>
              <a:t>Hoop Shoot PSA video </a:t>
            </a:r>
          </a:p>
          <a:p>
            <a:pPr marL="285750" indent="-285750">
              <a:buFont typeface="Wingdings" panose="05000000000000000000" pitchFamily="2" charset="2"/>
              <a:buChar char="q"/>
            </a:pPr>
            <a:r>
              <a:rPr lang="en-US" dirty="0">
                <a:solidFill>
                  <a:srgbClr val="000000"/>
                </a:solidFill>
                <a:latin typeface="Arial" panose="020B0604020202020204" pitchFamily="34" charset="0"/>
              </a:rPr>
              <a:t>Contestant of the Week Form </a:t>
            </a:r>
          </a:p>
          <a:p>
            <a:pPr marL="285750" indent="-285750">
              <a:buFont typeface="Wingdings" panose="05000000000000000000" pitchFamily="2" charset="2"/>
              <a:buChar char="q"/>
            </a:pPr>
            <a:r>
              <a:rPr lang="en-US" dirty="0">
                <a:solidFill>
                  <a:srgbClr val="000000"/>
                </a:solidFill>
                <a:latin typeface="Arial" panose="020B0604020202020204" pitchFamily="34" charset="0"/>
              </a:rPr>
              <a:t>Hoop Shoot Logo </a:t>
            </a:r>
          </a:p>
          <a:p>
            <a:pPr marL="285750" indent="-285750">
              <a:buFont typeface="Wingdings" panose="05000000000000000000" pitchFamily="2" charset="2"/>
              <a:buChar char="q"/>
            </a:pPr>
            <a:r>
              <a:rPr lang="en-US" dirty="0">
                <a:solidFill>
                  <a:srgbClr val="000000"/>
                </a:solidFill>
                <a:latin typeface="Arial" panose="020B0604020202020204" pitchFamily="34" charset="0"/>
              </a:rPr>
              <a:t>Hoop Shoot Poster </a:t>
            </a:r>
          </a:p>
          <a:p>
            <a:pPr marL="285750" indent="-285750">
              <a:buFont typeface="Wingdings" panose="05000000000000000000" pitchFamily="2" charset="2"/>
              <a:buChar char="q"/>
            </a:pPr>
            <a:r>
              <a:rPr lang="en-US" dirty="0">
                <a:solidFill>
                  <a:srgbClr val="000000"/>
                </a:solidFill>
                <a:latin typeface="Arial" panose="020B0604020202020204" pitchFamily="34" charset="0"/>
              </a:rPr>
              <a:t>How to Host a Preliminary Contest </a:t>
            </a:r>
          </a:p>
          <a:p>
            <a:pPr marL="285750" indent="-285750">
              <a:buFont typeface="Wingdings" panose="05000000000000000000" pitchFamily="2" charset="2"/>
              <a:buChar char="q"/>
            </a:pPr>
            <a:r>
              <a:rPr lang="en-US" dirty="0">
                <a:solidFill>
                  <a:srgbClr val="000000"/>
                </a:solidFill>
                <a:latin typeface="Arial" panose="020B0604020202020204" pitchFamily="34" charset="0"/>
              </a:rPr>
              <a:t>Hoop Shoot Brochure </a:t>
            </a:r>
          </a:p>
          <a:p>
            <a:pPr marL="285750" indent="-285750">
              <a:buFont typeface="Wingdings" panose="05000000000000000000" pitchFamily="2" charset="2"/>
              <a:buChar char="q"/>
            </a:pPr>
            <a:r>
              <a:rPr lang="en-US" dirty="0">
                <a:solidFill>
                  <a:srgbClr val="000000"/>
                </a:solidFill>
                <a:latin typeface="Arial" panose="020B0604020202020204" pitchFamily="34" charset="0"/>
              </a:rPr>
              <a:t>Hoop Shoot Film </a:t>
            </a:r>
          </a:p>
          <a:p>
            <a:pPr marL="285750" indent="-285750">
              <a:buFont typeface="Wingdings" panose="05000000000000000000" pitchFamily="2" charset="2"/>
              <a:buChar char="q"/>
            </a:pPr>
            <a:r>
              <a:rPr lang="en-US" dirty="0">
                <a:solidFill>
                  <a:srgbClr val="000000"/>
                </a:solidFill>
                <a:latin typeface="Arial" panose="020B0604020202020204" pitchFamily="34" charset="0"/>
              </a:rPr>
              <a:t>News Release Tutorial </a:t>
            </a:r>
          </a:p>
          <a:p>
            <a:pPr marL="285750" indent="-285750">
              <a:buFont typeface="Wingdings" panose="05000000000000000000" pitchFamily="2" charset="2"/>
              <a:buChar char="q"/>
            </a:pPr>
            <a:r>
              <a:rPr lang="en-US" dirty="0">
                <a:solidFill>
                  <a:srgbClr val="000000"/>
                </a:solidFill>
                <a:latin typeface="Arial" panose="020B0604020202020204" pitchFamily="34" charset="0"/>
              </a:rPr>
              <a:t>News Release Generator </a:t>
            </a:r>
          </a:p>
          <a:p>
            <a:endParaRPr lang="en-US" dirty="0">
              <a:solidFill>
                <a:srgbClr val="000000"/>
              </a:solidFill>
              <a:latin typeface="Arial" panose="020B0604020202020204" pitchFamily="34" charset="0"/>
            </a:endParaRPr>
          </a:p>
          <a:p>
            <a:r>
              <a:rPr lang="en-US" b="1" dirty="0"/>
              <a:t>Merchandise </a:t>
            </a:r>
            <a:endParaRPr lang="en-US" dirty="0"/>
          </a:p>
          <a:p>
            <a:pPr marL="285750" indent="-285750">
              <a:buFont typeface="Wingdings" panose="05000000000000000000" pitchFamily="2" charset="2"/>
              <a:buChar char="q"/>
            </a:pPr>
            <a:r>
              <a:rPr lang="en-US" dirty="0"/>
              <a:t>Contest </a:t>
            </a:r>
            <a:r>
              <a:rPr lang="en-US" dirty="0" smtClean="0"/>
              <a:t>Apparel</a:t>
            </a:r>
          </a:p>
          <a:p>
            <a:pPr marL="285750" indent="-285750">
              <a:buFont typeface="Wingdings" panose="05000000000000000000" pitchFamily="2" charset="2"/>
              <a:buChar char="q"/>
            </a:pPr>
            <a:r>
              <a:rPr lang="en-US" dirty="0" smtClean="0"/>
              <a:t>Hoop Shoot </a:t>
            </a:r>
            <a:r>
              <a:rPr lang="en-US" dirty="0"/>
              <a:t>Trophies </a:t>
            </a:r>
          </a:p>
          <a:p>
            <a:pPr marL="285750" indent="-285750">
              <a:buFont typeface="Wingdings" panose="05000000000000000000" pitchFamily="2" charset="2"/>
              <a:buChar char="q"/>
            </a:pPr>
            <a:r>
              <a:rPr lang="en-US" dirty="0"/>
              <a:t>Contest Basketballs </a:t>
            </a:r>
          </a:p>
          <a:p>
            <a:endParaRPr lang="en-US" dirty="0">
              <a:solidFill>
                <a:srgbClr val="000000"/>
              </a:solidFill>
              <a:latin typeface="Arial" panose="020B0604020202020204" pitchFamily="34" charset="0"/>
            </a:endParaRPr>
          </a:p>
        </p:txBody>
      </p:sp>
      <p:sp>
        <p:nvSpPr>
          <p:cNvPr id="3" name="TextBox 2"/>
          <p:cNvSpPr txBox="1"/>
          <p:nvPr/>
        </p:nvSpPr>
        <p:spPr>
          <a:xfrm>
            <a:off x="4659086" y="1515692"/>
            <a:ext cx="4259943" cy="3693319"/>
          </a:xfrm>
          <a:prstGeom prst="rect">
            <a:avLst/>
          </a:prstGeom>
          <a:noFill/>
        </p:spPr>
        <p:txBody>
          <a:bodyPr wrap="square" rtlCol="0">
            <a:spAutoFit/>
          </a:bodyPr>
          <a:lstStyle/>
          <a:p>
            <a:r>
              <a:rPr lang="en-US" b="1" dirty="0">
                <a:solidFill>
                  <a:srgbClr val="000000"/>
                </a:solidFill>
                <a:latin typeface="Arial" panose="020B0604020202020204" pitchFamily="34" charset="0"/>
              </a:rPr>
              <a:t>Contest Materials </a:t>
            </a:r>
            <a:endParaRPr lang="en-US" dirty="0">
              <a:solidFill>
                <a:srgbClr val="000000"/>
              </a:solidFill>
              <a:latin typeface="Arial" panose="020B0604020202020204" pitchFamily="34" charset="0"/>
            </a:endParaRPr>
          </a:p>
          <a:p>
            <a:pPr marL="285750" indent="-285750">
              <a:buFont typeface="Wingdings" panose="05000000000000000000" pitchFamily="2" charset="2"/>
              <a:buChar char="q"/>
            </a:pPr>
            <a:r>
              <a:rPr lang="en-US" dirty="0">
                <a:solidFill>
                  <a:srgbClr val="000000"/>
                </a:solidFill>
                <a:latin typeface="Arial" panose="020B0604020202020204" pitchFamily="34" charset="0"/>
              </a:rPr>
              <a:t>Hoop Shoot Participation Report </a:t>
            </a:r>
          </a:p>
          <a:p>
            <a:pPr marL="285750" indent="-285750">
              <a:buFont typeface="Wingdings" panose="05000000000000000000" pitchFamily="2" charset="2"/>
              <a:buChar char="q"/>
            </a:pPr>
            <a:r>
              <a:rPr lang="en-US" dirty="0">
                <a:solidFill>
                  <a:srgbClr val="000000"/>
                </a:solidFill>
                <a:latin typeface="Arial" panose="020B0604020202020204" pitchFamily="34" charset="0"/>
              </a:rPr>
              <a:t>Registration Form </a:t>
            </a:r>
          </a:p>
          <a:p>
            <a:pPr marL="285750" indent="-285750">
              <a:buFont typeface="Wingdings" panose="05000000000000000000" pitchFamily="2" charset="2"/>
              <a:buChar char="q"/>
            </a:pPr>
            <a:r>
              <a:rPr lang="en-US" dirty="0">
                <a:solidFill>
                  <a:srgbClr val="000000"/>
                </a:solidFill>
                <a:latin typeface="Arial" panose="020B0604020202020204" pitchFamily="34" charset="0"/>
              </a:rPr>
              <a:t>Score Card </a:t>
            </a:r>
          </a:p>
          <a:p>
            <a:pPr marL="285750" indent="-285750">
              <a:buFont typeface="Wingdings" panose="05000000000000000000" pitchFamily="2" charset="2"/>
              <a:buChar char="q"/>
            </a:pPr>
            <a:r>
              <a:rPr lang="en-US" dirty="0">
                <a:solidFill>
                  <a:srgbClr val="000000"/>
                </a:solidFill>
                <a:latin typeface="Arial" panose="020B0604020202020204" pitchFamily="34" charset="0"/>
              </a:rPr>
              <a:t>Rules and Guidelines for Volunteers </a:t>
            </a:r>
          </a:p>
          <a:p>
            <a:pPr marL="285750" indent="-285750">
              <a:buFont typeface="Wingdings" panose="05000000000000000000" pitchFamily="2" charset="2"/>
              <a:buChar char="q"/>
            </a:pPr>
            <a:r>
              <a:rPr lang="en-US" dirty="0">
                <a:solidFill>
                  <a:srgbClr val="000000"/>
                </a:solidFill>
                <a:latin typeface="Arial" panose="020B0604020202020204" pitchFamily="34" charset="0"/>
              </a:rPr>
              <a:t>Certificate of Insurance </a:t>
            </a:r>
          </a:p>
          <a:p>
            <a:pPr marL="285750" indent="-285750">
              <a:buFont typeface="Wingdings" panose="05000000000000000000" pitchFamily="2" charset="2"/>
              <a:buChar char="q"/>
            </a:pPr>
            <a:r>
              <a:rPr lang="en-US" dirty="0">
                <a:solidFill>
                  <a:srgbClr val="000000"/>
                </a:solidFill>
                <a:latin typeface="Arial" panose="020B0604020202020204" pitchFamily="34" charset="0"/>
              </a:rPr>
              <a:t>Pocket Manual </a:t>
            </a:r>
          </a:p>
          <a:p>
            <a:pPr marL="285750" indent="-285750">
              <a:buFont typeface="Wingdings" panose="05000000000000000000" pitchFamily="2" charset="2"/>
              <a:buChar char="q"/>
            </a:pPr>
            <a:r>
              <a:rPr lang="en-US" dirty="0">
                <a:solidFill>
                  <a:srgbClr val="000000"/>
                </a:solidFill>
                <a:latin typeface="Arial" panose="020B0604020202020204" pitchFamily="34" charset="0"/>
              </a:rPr>
              <a:t>Floor Plan </a:t>
            </a:r>
          </a:p>
          <a:p>
            <a:pPr marL="285750" indent="-285750">
              <a:buFont typeface="Wingdings" panose="05000000000000000000" pitchFamily="2" charset="2"/>
              <a:buChar char="q"/>
            </a:pPr>
            <a:r>
              <a:rPr lang="en-US" dirty="0">
                <a:solidFill>
                  <a:srgbClr val="000000"/>
                </a:solidFill>
                <a:latin typeface="Arial" panose="020B0604020202020204" pitchFamily="34" charset="0"/>
              </a:rPr>
              <a:t>Keys to Success </a:t>
            </a:r>
          </a:p>
          <a:p>
            <a:pPr marL="285750" indent="-285750">
              <a:buFont typeface="Wingdings" panose="05000000000000000000" pitchFamily="2" charset="2"/>
              <a:buChar char="q"/>
            </a:pPr>
            <a:r>
              <a:rPr lang="en-US" dirty="0">
                <a:solidFill>
                  <a:srgbClr val="000000"/>
                </a:solidFill>
                <a:latin typeface="Arial" panose="020B0604020202020204" pitchFamily="34" charset="0"/>
              </a:rPr>
              <a:t>Solutions </a:t>
            </a:r>
          </a:p>
          <a:p>
            <a:pPr marL="285750" indent="-285750">
              <a:buFont typeface="Wingdings" panose="05000000000000000000" pitchFamily="2" charset="2"/>
              <a:buChar char="q"/>
            </a:pPr>
            <a:r>
              <a:rPr lang="en-US" dirty="0">
                <a:solidFill>
                  <a:srgbClr val="000000"/>
                </a:solidFill>
                <a:latin typeface="Arial" panose="020B0604020202020204" pitchFamily="34" charset="0"/>
              </a:rPr>
              <a:t>Speaking Points </a:t>
            </a:r>
          </a:p>
          <a:p>
            <a:pPr marL="285750" indent="-285750">
              <a:buFont typeface="Wingdings" panose="05000000000000000000" pitchFamily="2" charset="2"/>
              <a:buChar char="q"/>
            </a:pPr>
            <a:r>
              <a:rPr lang="en-US" dirty="0">
                <a:solidFill>
                  <a:srgbClr val="000000"/>
                </a:solidFill>
                <a:latin typeface="Arial" panose="020B0604020202020204" pitchFamily="34" charset="0"/>
              </a:rPr>
              <a:t>Hoop Shoot Coordinator Instructions </a:t>
            </a:r>
          </a:p>
          <a:p>
            <a:pPr marL="285750" indent="-285750">
              <a:buFont typeface="Wingdings" panose="05000000000000000000" pitchFamily="2" charset="2"/>
              <a:buChar char="q"/>
            </a:pPr>
            <a:r>
              <a:rPr lang="en-US" dirty="0">
                <a:solidFill>
                  <a:srgbClr val="000000"/>
                </a:solidFill>
                <a:latin typeface="Arial" panose="020B0604020202020204" pitchFamily="34" charset="0"/>
              </a:rPr>
              <a:t>Hoop Shoot Webinars </a:t>
            </a:r>
          </a:p>
        </p:txBody>
      </p:sp>
    </p:spTree>
    <p:extLst>
      <p:ext uri="{BB962C8B-B14F-4D97-AF65-F5344CB8AC3E}">
        <p14:creationId xmlns:p14="http://schemas.microsoft.com/office/powerpoint/2010/main" val="24365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3845" y="0"/>
            <a:ext cx="12086987" cy="6913756"/>
          </a:xfrm>
          <a:prstGeom prst="rect">
            <a:avLst/>
          </a:prstGeom>
        </p:spPr>
      </p:pic>
    </p:spTree>
    <p:extLst>
      <p:ext uri="{BB962C8B-B14F-4D97-AF65-F5344CB8AC3E}">
        <p14:creationId xmlns:p14="http://schemas.microsoft.com/office/powerpoint/2010/main" val="314365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431161"/>
          </a:xfrm>
          <a:prstGeom prst="rect">
            <a:avLst/>
          </a:prstGeom>
          <a:solidFill>
            <a:srgbClr val="002060"/>
          </a:solidFill>
        </p:spPr>
        <p:txBody>
          <a:bodyPr wrap="square" rtlCol="0">
            <a:spAutoFit/>
          </a:bodyPr>
          <a:lstStyle/>
          <a:p>
            <a:pPr algn="ctr"/>
            <a:endParaRPr lang="en-US" sz="4500" dirty="0"/>
          </a:p>
          <a:p>
            <a:pPr algn="ctr"/>
            <a:endParaRPr lang="en-US" sz="1400" dirty="0">
              <a:solidFill>
                <a:schemeClr val="bg1"/>
              </a:solidFill>
            </a:endParaRPr>
          </a:p>
          <a:p>
            <a:pPr algn="ctr"/>
            <a:r>
              <a:rPr lang="en-US" sz="2800" dirty="0">
                <a:solidFill>
                  <a:schemeClr val="bg1"/>
                </a:solidFill>
              </a:rPr>
              <a:t>The Elks Invite you to HOST A HOOP SHOOT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70" y="30746"/>
            <a:ext cx="702657" cy="874293"/>
          </a:xfrm>
          <a:prstGeom prst="rect">
            <a:avLst/>
          </a:prstGeom>
        </p:spPr>
      </p:pic>
      <p:sp>
        <p:nvSpPr>
          <p:cNvPr id="8" name="TextBox 7"/>
          <p:cNvSpPr txBox="1"/>
          <p:nvPr/>
        </p:nvSpPr>
        <p:spPr>
          <a:xfrm>
            <a:off x="174254" y="1560220"/>
            <a:ext cx="8795491" cy="2862322"/>
          </a:xfrm>
          <a:prstGeom prst="rect">
            <a:avLst/>
          </a:prstGeom>
          <a:noFill/>
        </p:spPr>
        <p:txBody>
          <a:bodyPr wrap="square" rtlCol="0">
            <a:spAutoFit/>
          </a:bodyPr>
          <a:lstStyle/>
          <a:p>
            <a:r>
              <a:rPr lang="en-US" dirty="0"/>
              <a:t>The Elks Hoop Shoot is a free throw contest for children ages 8 to 13. The program is free to all contestants and provides youth an opportunity to </a:t>
            </a:r>
            <a:r>
              <a:rPr lang="en-US" b="1" dirty="0"/>
              <a:t>compete</a:t>
            </a:r>
            <a:r>
              <a:rPr lang="en-US" dirty="0"/>
              <a:t>, </a:t>
            </a:r>
            <a:r>
              <a:rPr lang="en-US" b="1" dirty="0"/>
              <a:t>connect </a:t>
            </a:r>
            <a:r>
              <a:rPr lang="en-US" dirty="0"/>
              <a:t>and </a:t>
            </a:r>
            <a:r>
              <a:rPr lang="en-US" b="1" dirty="0"/>
              <a:t>succeed </a:t>
            </a:r>
            <a:r>
              <a:rPr lang="en-US" dirty="0"/>
              <a:t>through hard work and healthy competition. The lessons learned at the Hoop Shoot help kids develop grit. Winners advance through Lodge, District, State and Regional Contests to reach the National Finals in April. In the end, the names of six national champions will be permanently inscribed at the Naismith Memorial Basketball Hall of Fame. </a:t>
            </a:r>
          </a:p>
          <a:p>
            <a:endParaRPr lang="en-US" dirty="0"/>
          </a:p>
          <a:p>
            <a:r>
              <a:rPr lang="en-US" dirty="0"/>
              <a:t>Everything you need to host a preliminary Hoop Shoot contest is included in this informational guide. For more information on the Hoop Shoot, contact your local Lodge using this information below.</a:t>
            </a:r>
          </a:p>
        </p:txBody>
      </p:sp>
      <p:pic>
        <p:nvPicPr>
          <p:cNvPr id="10" name="Picture 9"/>
          <p:cNvPicPr>
            <a:picLocks noChangeAspect="1"/>
          </p:cNvPicPr>
          <p:nvPr/>
        </p:nvPicPr>
        <p:blipFill>
          <a:blip r:embed="rId3"/>
          <a:stretch>
            <a:fillRect/>
          </a:stretch>
        </p:blipFill>
        <p:spPr>
          <a:xfrm>
            <a:off x="1590215" y="4422542"/>
            <a:ext cx="5437392" cy="2442667"/>
          </a:xfrm>
          <a:prstGeom prst="rect">
            <a:avLst/>
          </a:prstGeom>
        </p:spPr>
      </p:pic>
    </p:spTree>
    <p:extLst>
      <p:ext uri="{BB962C8B-B14F-4D97-AF65-F5344CB8AC3E}">
        <p14:creationId xmlns:p14="http://schemas.microsoft.com/office/powerpoint/2010/main" val="4996121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TotalTime>
  <Words>2281</Words>
  <Application>Microsoft Office PowerPoint</Application>
  <PresentationFormat>On-screen Show (4:3)</PresentationFormat>
  <Paragraphs>184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Torres, Larry (LarryTorres)</dc:creator>
  <cp:lastModifiedBy>Charisce</cp:lastModifiedBy>
  <cp:revision>40</cp:revision>
  <cp:lastPrinted>2017-04-30T16:37:38Z</cp:lastPrinted>
  <dcterms:created xsi:type="dcterms:W3CDTF">2017-05-05T18:29:29Z</dcterms:created>
  <dcterms:modified xsi:type="dcterms:W3CDTF">2017-05-30T20:38:25Z</dcterms:modified>
</cp:coreProperties>
</file>